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2" r:id="rId6"/>
    <p:sldId id="267" r:id="rId7"/>
    <p:sldId id="270" r:id="rId8"/>
    <p:sldId id="260" r:id="rId9"/>
    <p:sldId id="276" r:id="rId10"/>
    <p:sldId id="281" r:id="rId11"/>
    <p:sldId id="269" r:id="rId12"/>
    <p:sldId id="273" r:id="rId13"/>
    <p:sldId id="275" r:id="rId14"/>
    <p:sldId id="261" r:id="rId15"/>
    <p:sldId id="282" r:id="rId16"/>
    <p:sldId id="278" r:id="rId17"/>
    <p:sldId id="279" r:id="rId18"/>
    <p:sldId id="266" r:id="rId19"/>
    <p:sldId id="280" r:id="rId20"/>
    <p:sldId id="272" r:id="rId21"/>
    <p:sldId id="263"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0639" autoAdjust="0"/>
  </p:normalViewPr>
  <p:slideViewPr>
    <p:cSldViewPr>
      <p:cViewPr>
        <p:scale>
          <a:sx n="66" d="100"/>
          <a:sy n="66" d="100"/>
        </p:scale>
        <p:origin x="-948"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9C1C0-A875-4D3D-B063-3F6EB6075E4A}" type="datetimeFigureOut">
              <a:rPr lang="en-GB" smtClean="0"/>
              <a:t>18/08/2013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94D26-E071-4DE5-81A0-66ADFFEA5514}" type="slidenum">
              <a:rPr lang="en-GB" smtClean="0"/>
              <a:t>‹#›</a:t>
            </a:fld>
            <a:endParaRPr lang="en-GB"/>
          </a:p>
        </p:txBody>
      </p:sp>
    </p:spTree>
    <p:extLst>
      <p:ext uri="{BB962C8B-B14F-4D97-AF65-F5344CB8AC3E}">
        <p14:creationId xmlns:p14="http://schemas.microsoft.com/office/powerpoint/2010/main" val="208551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Evenin</a:t>
            </a:r>
            <a:r>
              <a:rPr lang="en-GB" baseline="0" dirty="0" smtClean="0"/>
              <a:t>g Ladies and Gentlemen. I have put together a short presentation about what is sometimes called ‘coaching’ but more commonly referred to nowadays as ‘Client Centred Learning’. Feel free to ask any questions during the presentation or afterwards. I’m in no way an expert in this field, but have recently completed a BTEC Level 4 in Coaching for Driver Development which I undertook to find out what ‘coaching’ was all about. The slides assume you know nothing about coaching or CCL, so they function as an introduction for a complete beginner. </a:t>
            </a:r>
            <a:endParaRPr lang="en-GB" dirty="0"/>
          </a:p>
        </p:txBody>
      </p:sp>
      <p:sp>
        <p:nvSpPr>
          <p:cNvPr id="4" name="Slide Number Placeholder 3"/>
          <p:cNvSpPr>
            <a:spLocks noGrp="1"/>
          </p:cNvSpPr>
          <p:nvPr>
            <p:ph type="sldNum" sz="quarter" idx="10"/>
          </p:nvPr>
        </p:nvSpPr>
        <p:spPr/>
        <p:txBody>
          <a:bodyPr/>
          <a:lstStyle/>
          <a:p>
            <a:fld id="{87994D26-E071-4DE5-81A0-66ADFFEA5514}" type="slidenum">
              <a:rPr lang="en-GB" smtClean="0"/>
              <a:t>1</a:t>
            </a:fld>
            <a:endParaRPr lang="en-GB"/>
          </a:p>
        </p:txBody>
      </p:sp>
    </p:spTree>
    <p:extLst>
      <p:ext uri="{BB962C8B-B14F-4D97-AF65-F5344CB8AC3E}">
        <p14:creationId xmlns:p14="http://schemas.microsoft.com/office/powerpoint/2010/main" val="194973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7994D26-E071-4DE5-81A0-66ADFFEA5514}" type="slidenum">
              <a:rPr lang="en-GB" smtClean="0"/>
              <a:t>2</a:t>
            </a:fld>
            <a:endParaRPr lang="en-GB"/>
          </a:p>
        </p:txBody>
      </p:sp>
    </p:spTree>
    <p:extLst>
      <p:ext uri="{BB962C8B-B14F-4D97-AF65-F5344CB8AC3E}">
        <p14:creationId xmlns:p14="http://schemas.microsoft.com/office/powerpoint/2010/main" val="16770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7994D26-E071-4DE5-81A0-66ADFFEA5514}" type="slidenum">
              <a:rPr lang="en-GB" smtClean="0"/>
              <a:t>3</a:t>
            </a:fld>
            <a:endParaRPr lang="en-GB"/>
          </a:p>
        </p:txBody>
      </p:sp>
    </p:spTree>
    <p:extLst>
      <p:ext uri="{BB962C8B-B14F-4D97-AF65-F5344CB8AC3E}">
        <p14:creationId xmlns:p14="http://schemas.microsoft.com/office/powerpoint/2010/main" val="391732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87994D26-E071-4DE5-81A0-66ADFFEA5514}" type="slidenum">
              <a:rPr lang="en-GB" smtClean="0"/>
              <a:t>4</a:t>
            </a:fld>
            <a:endParaRPr lang="en-GB"/>
          </a:p>
        </p:txBody>
      </p:sp>
    </p:spTree>
    <p:extLst>
      <p:ext uri="{BB962C8B-B14F-4D97-AF65-F5344CB8AC3E}">
        <p14:creationId xmlns:p14="http://schemas.microsoft.com/office/powerpoint/2010/main" val="43056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994D26-E071-4DE5-81A0-66ADFFEA5514}" type="slidenum">
              <a:rPr lang="en-GB" smtClean="0"/>
              <a:t>5</a:t>
            </a:fld>
            <a:endParaRPr lang="en-GB"/>
          </a:p>
        </p:txBody>
      </p:sp>
    </p:spTree>
    <p:extLst>
      <p:ext uri="{BB962C8B-B14F-4D97-AF65-F5344CB8AC3E}">
        <p14:creationId xmlns:p14="http://schemas.microsoft.com/office/powerpoint/2010/main" val="8104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7994D26-E071-4DE5-81A0-66ADFFEA5514}" type="slidenum">
              <a:rPr lang="en-GB" smtClean="0"/>
              <a:t>8</a:t>
            </a:fld>
            <a:endParaRPr lang="en-GB"/>
          </a:p>
        </p:txBody>
      </p:sp>
    </p:spTree>
    <p:extLst>
      <p:ext uri="{BB962C8B-B14F-4D97-AF65-F5344CB8AC3E}">
        <p14:creationId xmlns:p14="http://schemas.microsoft.com/office/powerpoint/2010/main" val="115533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Traditionally driver training and testing has focused on car control and traffic law (Level 1 - Vehicle Control and Level 2 - Driving in Traffic), and even then only the knowledge and skills column of those levels. The GDE Matrix goes much further, adding in Level 3 - Goals and Context of Driving (situational issues, such as passengers, alcohol, emotions, tiredness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and Level 4 – Goals for Life and skills for Living (personality, attitude to risk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The columns of the matrix also detail the risk increasing aspects related to the 4 levels, and the self-assessment skills a driver needs to become self-aware of these risks and do something about them.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By only dealing with Levels 1 and 2, traditional driver training has been missing the point.  </a:t>
            </a:r>
          </a:p>
        </p:txBody>
      </p:sp>
      <p:sp>
        <p:nvSpPr>
          <p:cNvPr id="4" name="Slide Number Placeholder 3"/>
          <p:cNvSpPr>
            <a:spLocks noGrp="1"/>
          </p:cNvSpPr>
          <p:nvPr>
            <p:ph type="sldNum" sz="quarter" idx="10"/>
          </p:nvPr>
        </p:nvSpPr>
        <p:spPr/>
        <p:txBody>
          <a:bodyPr/>
          <a:lstStyle/>
          <a:p>
            <a:fld id="{87994D26-E071-4DE5-81A0-66ADFFEA5514}" type="slidenum">
              <a:rPr lang="en-GB" smtClean="0"/>
              <a:t>11</a:t>
            </a:fld>
            <a:endParaRPr lang="en-GB"/>
          </a:p>
        </p:txBody>
      </p:sp>
    </p:spTree>
    <p:extLst>
      <p:ext uri="{BB962C8B-B14F-4D97-AF65-F5344CB8AC3E}">
        <p14:creationId xmlns:p14="http://schemas.microsoft.com/office/powerpoint/2010/main" val="175244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7994D26-E071-4DE5-81A0-66ADFFEA5514}" type="slidenum">
              <a:rPr lang="en-GB" smtClean="0"/>
              <a:t>14</a:t>
            </a:fld>
            <a:endParaRPr lang="en-GB"/>
          </a:p>
        </p:txBody>
      </p:sp>
    </p:spTree>
    <p:extLst>
      <p:ext uri="{BB962C8B-B14F-4D97-AF65-F5344CB8AC3E}">
        <p14:creationId xmlns:p14="http://schemas.microsoft.com/office/powerpoint/2010/main" val="268803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994D26-E071-4DE5-81A0-66ADFFEA5514}" type="slidenum">
              <a:rPr lang="en-GB" smtClean="0"/>
              <a:t>18</a:t>
            </a:fld>
            <a:endParaRPr lang="en-GB"/>
          </a:p>
        </p:txBody>
      </p:sp>
    </p:spTree>
    <p:extLst>
      <p:ext uri="{BB962C8B-B14F-4D97-AF65-F5344CB8AC3E}">
        <p14:creationId xmlns:p14="http://schemas.microsoft.com/office/powerpoint/2010/main" val="232398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43B3AD-FBC4-4B93-9A0C-847B9674828D}" type="datetimeFigureOut">
              <a:rPr lang="en-GB" smtClean="0"/>
              <a:t>18/08/2013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201397-BF56-4384-8981-8723B801D455}" type="slidenum">
              <a:rPr lang="en-GB" smtClean="0"/>
              <a:t>‹#›</a:t>
            </a:fld>
            <a:endParaRPr lang="en-GB"/>
          </a:p>
        </p:txBody>
      </p:sp>
    </p:spTree>
    <p:extLst>
      <p:ext uri="{BB962C8B-B14F-4D97-AF65-F5344CB8AC3E}">
        <p14:creationId xmlns:p14="http://schemas.microsoft.com/office/powerpoint/2010/main" val="122033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43B3AD-FBC4-4B93-9A0C-847B9674828D}" type="datetimeFigureOut">
              <a:rPr lang="en-GB" smtClean="0"/>
              <a:t>18/08/2013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201397-BF56-4384-8981-8723B801D455}" type="slidenum">
              <a:rPr lang="en-GB" smtClean="0"/>
              <a:t>‹#›</a:t>
            </a:fld>
            <a:endParaRPr lang="en-GB"/>
          </a:p>
        </p:txBody>
      </p:sp>
    </p:spTree>
    <p:extLst>
      <p:ext uri="{BB962C8B-B14F-4D97-AF65-F5344CB8AC3E}">
        <p14:creationId xmlns:p14="http://schemas.microsoft.com/office/powerpoint/2010/main" val="63471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43B3AD-FBC4-4B93-9A0C-847B9674828D}" type="datetimeFigureOut">
              <a:rPr lang="en-GB" smtClean="0"/>
              <a:t>18/08/2013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201397-BF56-4384-8981-8723B801D455}" type="slidenum">
              <a:rPr lang="en-GB" smtClean="0"/>
              <a:t>‹#›</a:t>
            </a:fld>
            <a:endParaRPr lang="en-GB"/>
          </a:p>
        </p:txBody>
      </p:sp>
    </p:spTree>
    <p:extLst>
      <p:ext uri="{BB962C8B-B14F-4D97-AF65-F5344CB8AC3E}">
        <p14:creationId xmlns:p14="http://schemas.microsoft.com/office/powerpoint/2010/main" val="305494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43B3AD-FBC4-4B93-9A0C-847B9674828D}" type="datetimeFigureOut">
              <a:rPr lang="en-GB" smtClean="0"/>
              <a:t>18/08/2013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201397-BF56-4384-8981-8723B801D455}" type="slidenum">
              <a:rPr lang="en-GB" smtClean="0"/>
              <a:t>‹#›</a:t>
            </a:fld>
            <a:endParaRPr lang="en-GB"/>
          </a:p>
        </p:txBody>
      </p:sp>
    </p:spTree>
    <p:extLst>
      <p:ext uri="{BB962C8B-B14F-4D97-AF65-F5344CB8AC3E}">
        <p14:creationId xmlns:p14="http://schemas.microsoft.com/office/powerpoint/2010/main" val="359456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43B3AD-FBC4-4B93-9A0C-847B9674828D}" type="datetimeFigureOut">
              <a:rPr lang="en-GB" smtClean="0"/>
              <a:t>18/08/2013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201397-BF56-4384-8981-8723B801D455}" type="slidenum">
              <a:rPr lang="en-GB" smtClean="0"/>
              <a:t>‹#›</a:t>
            </a:fld>
            <a:endParaRPr lang="en-GB"/>
          </a:p>
        </p:txBody>
      </p:sp>
    </p:spTree>
    <p:extLst>
      <p:ext uri="{BB962C8B-B14F-4D97-AF65-F5344CB8AC3E}">
        <p14:creationId xmlns:p14="http://schemas.microsoft.com/office/powerpoint/2010/main" val="337341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43B3AD-FBC4-4B93-9A0C-847B9674828D}" type="datetimeFigureOut">
              <a:rPr lang="en-GB" smtClean="0"/>
              <a:t>18/08/2013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201397-BF56-4384-8981-8723B801D455}" type="slidenum">
              <a:rPr lang="en-GB" smtClean="0"/>
              <a:t>‹#›</a:t>
            </a:fld>
            <a:endParaRPr lang="en-GB"/>
          </a:p>
        </p:txBody>
      </p:sp>
    </p:spTree>
    <p:extLst>
      <p:ext uri="{BB962C8B-B14F-4D97-AF65-F5344CB8AC3E}">
        <p14:creationId xmlns:p14="http://schemas.microsoft.com/office/powerpoint/2010/main" val="117503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43B3AD-FBC4-4B93-9A0C-847B9674828D}" type="datetimeFigureOut">
              <a:rPr lang="en-GB" smtClean="0"/>
              <a:t>18/08/2013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201397-BF56-4384-8981-8723B801D455}" type="slidenum">
              <a:rPr lang="en-GB" smtClean="0"/>
              <a:t>‹#›</a:t>
            </a:fld>
            <a:endParaRPr lang="en-GB"/>
          </a:p>
        </p:txBody>
      </p:sp>
    </p:spTree>
    <p:extLst>
      <p:ext uri="{BB962C8B-B14F-4D97-AF65-F5344CB8AC3E}">
        <p14:creationId xmlns:p14="http://schemas.microsoft.com/office/powerpoint/2010/main" val="5664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43B3AD-FBC4-4B93-9A0C-847B9674828D}" type="datetimeFigureOut">
              <a:rPr lang="en-GB" smtClean="0"/>
              <a:t>18/08/2013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201397-BF56-4384-8981-8723B801D455}" type="slidenum">
              <a:rPr lang="en-GB" smtClean="0"/>
              <a:t>‹#›</a:t>
            </a:fld>
            <a:endParaRPr lang="en-GB"/>
          </a:p>
        </p:txBody>
      </p:sp>
    </p:spTree>
    <p:extLst>
      <p:ext uri="{BB962C8B-B14F-4D97-AF65-F5344CB8AC3E}">
        <p14:creationId xmlns:p14="http://schemas.microsoft.com/office/powerpoint/2010/main" val="46980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3B3AD-FBC4-4B93-9A0C-847B9674828D}" type="datetimeFigureOut">
              <a:rPr lang="en-GB" smtClean="0"/>
              <a:t>18/08/2013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201397-BF56-4384-8981-8723B801D455}" type="slidenum">
              <a:rPr lang="en-GB" smtClean="0"/>
              <a:t>‹#›</a:t>
            </a:fld>
            <a:endParaRPr lang="en-GB"/>
          </a:p>
        </p:txBody>
      </p:sp>
    </p:spTree>
    <p:extLst>
      <p:ext uri="{BB962C8B-B14F-4D97-AF65-F5344CB8AC3E}">
        <p14:creationId xmlns:p14="http://schemas.microsoft.com/office/powerpoint/2010/main" val="3451610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3B3AD-FBC4-4B93-9A0C-847B9674828D}" type="datetimeFigureOut">
              <a:rPr lang="en-GB" smtClean="0"/>
              <a:t>18/08/2013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201397-BF56-4384-8981-8723B801D455}" type="slidenum">
              <a:rPr lang="en-GB" smtClean="0"/>
              <a:t>‹#›</a:t>
            </a:fld>
            <a:endParaRPr lang="en-GB"/>
          </a:p>
        </p:txBody>
      </p:sp>
    </p:spTree>
    <p:extLst>
      <p:ext uri="{BB962C8B-B14F-4D97-AF65-F5344CB8AC3E}">
        <p14:creationId xmlns:p14="http://schemas.microsoft.com/office/powerpoint/2010/main" val="185477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3B3AD-FBC4-4B93-9A0C-847B9674828D}" type="datetimeFigureOut">
              <a:rPr lang="en-GB" smtClean="0"/>
              <a:t>18/08/2013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201397-BF56-4384-8981-8723B801D455}" type="slidenum">
              <a:rPr lang="en-GB" smtClean="0"/>
              <a:t>‹#›</a:t>
            </a:fld>
            <a:endParaRPr lang="en-GB"/>
          </a:p>
        </p:txBody>
      </p:sp>
    </p:spTree>
    <p:extLst>
      <p:ext uri="{BB962C8B-B14F-4D97-AF65-F5344CB8AC3E}">
        <p14:creationId xmlns:p14="http://schemas.microsoft.com/office/powerpoint/2010/main" val="147834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3B3AD-FBC4-4B93-9A0C-847B9674828D}" type="datetimeFigureOut">
              <a:rPr lang="en-GB" smtClean="0"/>
              <a:t>18/08/2013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01397-BF56-4384-8981-8723B801D455}" type="slidenum">
              <a:rPr lang="en-GB" smtClean="0"/>
              <a:t>‹#›</a:t>
            </a:fld>
            <a:endParaRPr lang="en-GB"/>
          </a:p>
        </p:txBody>
      </p:sp>
    </p:spTree>
    <p:extLst>
      <p:ext uri="{BB962C8B-B14F-4D97-AF65-F5344CB8AC3E}">
        <p14:creationId xmlns:p14="http://schemas.microsoft.com/office/powerpoint/2010/main" val="349106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804" y="836712"/>
            <a:ext cx="7772400" cy="1080120"/>
          </a:xfrm>
        </p:spPr>
        <p:txBody>
          <a:bodyPr>
            <a:noAutofit/>
          </a:bodyPr>
          <a:lstStyle/>
          <a:p>
            <a:r>
              <a:rPr lang="en-GB" sz="4800" dirty="0" smtClean="0"/>
              <a:t>Client Centred Learning </a:t>
            </a:r>
            <a:br>
              <a:rPr lang="en-GB" sz="4800" dirty="0" smtClean="0"/>
            </a:br>
            <a:r>
              <a:rPr lang="en-GB" sz="4800" dirty="0" smtClean="0"/>
              <a:t>(CCL)</a:t>
            </a:r>
            <a:endParaRPr lang="en-GB" sz="4800" dirty="0"/>
          </a:p>
        </p:txBody>
      </p:sp>
      <p:sp>
        <p:nvSpPr>
          <p:cNvPr id="3" name="Subtitle 2"/>
          <p:cNvSpPr>
            <a:spLocks noGrp="1"/>
          </p:cNvSpPr>
          <p:nvPr>
            <p:ph type="subTitle" idx="1"/>
          </p:nvPr>
        </p:nvSpPr>
        <p:spPr>
          <a:xfrm>
            <a:off x="1407604" y="2636912"/>
            <a:ext cx="6400800" cy="766936"/>
          </a:xfrm>
        </p:spPr>
        <p:txBody>
          <a:bodyPr>
            <a:normAutofit fontScale="92500"/>
          </a:bodyPr>
          <a:lstStyle/>
          <a:p>
            <a:r>
              <a:rPr lang="en-GB" dirty="0" smtClean="0">
                <a:solidFill>
                  <a:schemeClr val="tx1"/>
                </a:solidFill>
              </a:rPr>
              <a:t>A presentation by Graham May DSA ADI</a:t>
            </a:r>
            <a:endParaRPr lang="en-GB"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248721"/>
            <a:ext cx="5976664" cy="1484535"/>
          </a:xfrm>
          <a:prstGeom prst="rect">
            <a:avLst/>
          </a:prstGeom>
        </p:spPr>
      </p:pic>
    </p:spTree>
    <p:extLst>
      <p:ext uri="{BB962C8B-B14F-4D97-AF65-F5344CB8AC3E}">
        <p14:creationId xmlns:p14="http://schemas.microsoft.com/office/powerpoint/2010/main" val="1621368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The GDE Matrix and the HERMES Project</a:t>
            </a:r>
            <a:endParaRPr lang="en-GB" sz="3600" dirty="0"/>
          </a:p>
        </p:txBody>
      </p:sp>
      <p:sp>
        <p:nvSpPr>
          <p:cNvPr id="3" name="Content Placeholder 2"/>
          <p:cNvSpPr>
            <a:spLocks noGrp="1"/>
          </p:cNvSpPr>
          <p:nvPr>
            <p:ph idx="1"/>
          </p:nvPr>
        </p:nvSpPr>
        <p:spPr/>
        <p:txBody>
          <a:bodyPr>
            <a:noAutofit/>
          </a:bodyPr>
          <a:lstStyle/>
          <a:p>
            <a:r>
              <a:rPr lang="en-GB" sz="1600" dirty="0" smtClean="0"/>
              <a:t>The Goals </a:t>
            </a:r>
            <a:r>
              <a:rPr lang="en-GB" sz="1600" dirty="0"/>
              <a:t>for Driver Education </a:t>
            </a:r>
            <a:r>
              <a:rPr lang="en-GB" sz="1600" dirty="0" smtClean="0"/>
              <a:t>(GDE) matrix was the culmination </a:t>
            </a:r>
            <a:r>
              <a:rPr lang="en-GB" sz="1600" dirty="0"/>
              <a:t>of years of research into what makes a good, safe </a:t>
            </a:r>
            <a:r>
              <a:rPr lang="en-GB" sz="1600" dirty="0" smtClean="0"/>
              <a:t>driver. Published by </a:t>
            </a:r>
            <a:r>
              <a:rPr lang="en-GB" sz="1600" dirty="0" err="1" smtClean="0"/>
              <a:t>Hatakka</a:t>
            </a:r>
            <a:r>
              <a:rPr lang="en-GB" sz="1600" dirty="0" smtClean="0"/>
              <a:t>, </a:t>
            </a:r>
            <a:r>
              <a:rPr lang="en-GB" sz="1600" dirty="0" err="1" smtClean="0"/>
              <a:t>Keskinen</a:t>
            </a:r>
            <a:r>
              <a:rPr lang="en-GB" sz="1600" dirty="0" smtClean="0"/>
              <a:t>, </a:t>
            </a:r>
            <a:r>
              <a:rPr lang="en-GB" sz="1600" dirty="0" err="1" smtClean="0"/>
              <a:t>Gregerson</a:t>
            </a:r>
            <a:r>
              <a:rPr lang="en-GB" sz="1600" dirty="0" smtClean="0"/>
              <a:t> and </a:t>
            </a:r>
            <a:r>
              <a:rPr lang="en-GB" sz="1600" dirty="0" err="1" smtClean="0"/>
              <a:t>Hernetkoski</a:t>
            </a:r>
            <a:r>
              <a:rPr lang="en-GB" sz="1600" dirty="0"/>
              <a:t> </a:t>
            </a:r>
            <a:r>
              <a:rPr lang="en-GB" sz="1600" dirty="0" smtClean="0"/>
              <a:t>in 2002</a:t>
            </a:r>
          </a:p>
          <a:p>
            <a:endParaRPr lang="en-GB" sz="1600" dirty="0" smtClean="0">
              <a:solidFill>
                <a:srgbClr val="FF0000"/>
              </a:solidFill>
            </a:endParaRPr>
          </a:p>
          <a:p>
            <a:r>
              <a:rPr lang="en-GB" sz="1600" dirty="0" smtClean="0"/>
              <a:t>The</a:t>
            </a:r>
            <a:r>
              <a:rPr lang="en-GB" sz="1600" dirty="0" smtClean="0">
                <a:solidFill>
                  <a:srgbClr val="FF0000"/>
                </a:solidFill>
              </a:rPr>
              <a:t> H</a:t>
            </a:r>
            <a:r>
              <a:rPr lang="en-GB" sz="1600" dirty="0" smtClean="0"/>
              <a:t>igh </a:t>
            </a:r>
            <a:r>
              <a:rPr lang="en-GB" sz="1600" dirty="0" smtClean="0">
                <a:solidFill>
                  <a:srgbClr val="FF0000"/>
                </a:solidFill>
              </a:rPr>
              <a:t>I</a:t>
            </a:r>
            <a:r>
              <a:rPr lang="en-GB" sz="1600" dirty="0" smtClean="0"/>
              <a:t>mpact </a:t>
            </a:r>
            <a:r>
              <a:rPr lang="en-GB" sz="1600" dirty="0"/>
              <a:t>approach for </a:t>
            </a:r>
            <a:r>
              <a:rPr lang="en-GB" sz="1600" dirty="0">
                <a:solidFill>
                  <a:srgbClr val="FF0000"/>
                </a:solidFill>
              </a:rPr>
              <a:t>E</a:t>
            </a:r>
            <a:r>
              <a:rPr lang="en-GB" sz="1600" dirty="0"/>
              <a:t>nhancing </a:t>
            </a:r>
            <a:r>
              <a:rPr lang="en-GB" sz="1600" dirty="0">
                <a:solidFill>
                  <a:srgbClr val="FF0000"/>
                </a:solidFill>
              </a:rPr>
              <a:t>R</a:t>
            </a:r>
            <a:r>
              <a:rPr lang="en-GB" sz="1600" dirty="0"/>
              <a:t>oad safety through </a:t>
            </a:r>
            <a:r>
              <a:rPr lang="en-GB" sz="1600" dirty="0">
                <a:solidFill>
                  <a:srgbClr val="FF0000"/>
                </a:solidFill>
              </a:rPr>
              <a:t>M</a:t>
            </a:r>
            <a:r>
              <a:rPr lang="en-GB" sz="1600" dirty="0"/>
              <a:t>ore </a:t>
            </a:r>
            <a:r>
              <a:rPr lang="en-GB" sz="1600" dirty="0">
                <a:solidFill>
                  <a:srgbClr val="FF0000"/>
                </a:solidFill>
              </a:rPr>
              <a:t>E</a:t>
            </a:r>
            <a:r>
              <a:rPr lang="en-GB" sz="1600" dirty="0"/>
              <a:t>ffective communication </a:t>
            </a:r>
            <a:r>
              <a:rPr lang="en-GB" sz="1600" dirty="0" smtClean="0">
                <a:solidFill>
                  <a:srgbClr val="FF0000"/>
                </a:solidFill>
              </a:rPr>
              <a:t>S</a:t>
            </a:r>
            <a:r>
              <a:rPr lang="en-GB" sz="1600" dirty="0" smtClean="0"/>
              <a:t>kills (</a:t>
            </a:r>
            <a:r>
              <a:rPr lang="en-GB" sz="1600" dirty="0" smtClean="0">
                <a:solidFill>
                  <a:srgbClr val="FF0000"/>
                </a:solidFill>
              </a:rPr>
              <a:t>HERMES</a:t>
            </a:r>
            <a:r>
              <a:rPr lang="en-GB" sz="1600" dirty="0" smtClean="0"/>
              <a:t>) Project was an EU wide project completed in 2007.</a:t>
            </a:r>
            <a:br>
              <a:rPr lang="en-GB" sz="1600" dirty="0" smtClean="0"/>
            </a:br>
            <a:endParaRPr lang="en-GB" sz="1600" dirty="0" smtClean="0"/>
          </a:p>
          <a:p>
            <a:r>
              <a:rPr lang="en-GB" sz="1600" dirty="0" smtClean="0"/>
              <a:t>HERMES Project </a:t>
            </a:r>
            <a:r>
              <a:rPr lang="en-GB" sz="1600" dirty="0"/>
              <a:t>recommended </a:t>
            </a:r>
            <a:r>
              <a:rPr lang="en-GB" sz="1600" dirty="0" smtClean="0"/>
              <a:t>incorporating the 2002 ‘Goals for Driver Education’ into driver training across all member states.</a:t>
            </a:r>
          </a:p>
          <a:p>
            <a:endParaRPr lang="en-GB" sz="1600" dirty="0"/>
          </a:p>
          <a:p>
            <a:r>
              <a:rPr lang="en-GB" sz="1600" dirty="0" smtClean="0"/>
              <a:t>HERMES study found coaching is more </a:t>
            </a:r>
            <a:br>
              <a:rPr lang="en-GB" sz="1600" dirty="0" smtClean="0"/>
            </a:br>
            <a:r>
              <a:rPr lang="en-GB" sz="1600" dirty="0" smtClean="0"/>
              <a:t>effective than instructing to </a:t>
            </a:r>
            <a:br>
              <a:rPr lang="en-GB" sz="1600" dirty="0" smtClean="0"/>
            </a:br>
            <a:r>
              <a:rPr lang="en-GB" sz="1600" dirty="0" smtClean="0"/>
              <a:t>implement the GDE Matrix</a:t>
            </a:r>
            <a:br>
              <a:rPr lang="en-GB" sz="1600" dirty="0" smtClean="0"/>
            </a:br>
            <a:endParaRPr lang="en-GB" sz="1600" dirty="0" smtClean="0"/>
          </a:p>
          <a:p>
            <a:r>
              <a:rPr lang="en-GB" sz="1600" dirty="0" smtClean="0"/>
              <a:t>In the UK, the DSA </a:t>
            </a:r>
            <a:br>
              <a:rPr lang="en-GB" sz="1600" dirty="0" smtClean="0"/>
            </a:br>
            <a:r>
              <a:rPr lang="en-GB" sz="1600" dirty="0" smtClean="0"/>
              <a:t>(the powers that be) </a:t>
            </a:r>
            <a:br>
              <a:rPr lang="en-GB" sz="1600" dirty="0" smtClean="0"/>
            </a:br>
            <a:r>
              <a:rPr lang="en-GB" sz="1600" dirty="0" smtClean="0"/>
              <a:t>were watching….</a:t>
            </a:r>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4365104"/>
            <a:ext cx="3672408" cy="1836204"/>
          </a:xfrm>
          <a:prstGeom prst="rect">
            <a:avLst/>
          </a:prstGeom>
        </p:spPr>
      </p:pic>
    </p:spTree>
    <p:extLst>
      <p:ext uri="{BB962C8B-B14F-4D97-AF65-F5344CB8AC3E}">
        <p14:creationId xmlns:p14="http://schemas.microsoft.com/office/powerpoint/2010/main" val="207648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11277" y="5237584"/>
            <a:ext cx="12241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00504" y="4401069"/>
            <a:ext cx="12241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84684" y="2809207"/>
            <a:ext cx="12241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84684" y="3665632"/>
            <a:ext cx="12241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00504" y="5252676"/>
            <a:ext cx="1224136" cy="369332"/>
          </a:xfrm>
          <a:prstGeom prst="rect">
            <a:avLst/>
          </a:prstGeom>
          <a:noFill/>
        </p:spPr>
        <p:txBody>
          <a:bodyPr wrap="square" rtlCol="0">
            <a:spAutoFit/>
          </a:bodyPr>
          <a:lstStyle/>
          <a:p>
            <a:r>
              <a:rPr lang="en-GB" dirty="0" smtClean="0"/>
              <a:t>Level One</a:t>
            </a:r>
            <a:endParaRPr lang="en-GB" dirty="0"/>
          </a:p>
        </p:txBody>
      </p:sp>
      <p:sp>
        <p:nvSpPr>
          <p:cNvPr id="13" name="TextBox 12"/>
          <p:cNvSpPr txBox="1"/>
          <p:nvPr/>
        </p:nvSpPr>
        <p:spPr>
          <a:xfrm>
            <a:off x="384684" y="4401069"/>
            <a:ext cx="1224136" cy="369332"/>
          </a:xfrm>
          <a:prstGeom prst="rect">
            <a:avLst/>
          </a:prstGeom>
          <a:noFill/>
        </p:spPr>
        <p:txBody>
          <a:bodyPr wrap="square" rtlCol="0">
            <a:spAutoFit/>
          </a:bodyPr>
          <a:lstStyle/>
          <a:p>
            <a:r>
              <a:rPr lang="en-GB" dirty="0" smtClean="0"/>
              <a:t>Level Two</a:t>
            </a:r>
            <a:endParaRPr lang="en-GB" dirty="0"/>
          </a:p>
        </p:txBody>
      </p:sp>
      <p:sp>
        <p:nvSpPr>
          <p:cNvPr id="14" name="TextBox 13"/>
          <p:cNvSpPr txBox="1"/>
          <p:nvPr/>
        </p:nvSpPr>
        <p:spPr>
          <a:xfrm>
            <a:off x="373477" y="2809207"/>
            <a:ext cx="1224136" cy="369332"/>
          </a:xfrm>
          <a:prstGeom prst="rect">
            <a:avLst/>
          </a:prstGeom>
          <a:noFill/>
        </p:spPr>
        <p:txBody>
          <a:bodyPr wrap="square" rtlCol="0">
            <a:spAutoFit/>
          </a:bodyPr>
          <a:lstStyle/>
          <a:p>
            <a:r>
              <a:rPr lang="en-GB" dirty="0" smtClean="0"/>
              <a:t>Level Four</a:t>
            </a:r>
            <a:endParaRPr lang="en-GB" dirty="0"/>
          </a:p>
        </p:txBody>
      </p:sp>
      <p:sp>
        <p:nvSpPr>
          <p:cNvPr id="2" name="Title 1"/>
          <p:cNvSpPr>
            <a:spLocks noGrp="1"/>
          </p:cNvSpPr>
          <p:nvPr>
            <p:ph type="title"/>
          </p:nvPr>
        </p:nvSpPr>
        <p:spPr/>
        <p:txBody>
          <a:bodyPr/>
          <a:lstStyle/>
          <a:p>
            <a:r>
              <a:rPr lang="en-GB" dirty="0" smtClean="0"/>
              <a:t>Goals for Driver Education (2002)</a:t>
            </a:r>
            <a:endParaRPr lang="en-GB"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051720" y="1484784"/>
            <a:ext cx="5616624" cy="4460945"/>
          </a:xfrm>
          <a:prstGeom prst="rect">
            <a:avLst/>
          </a:prstGeom>
        </p:spPr>
      </p:pic>
      <p:sp>
        <p:nvSpPr>
          <p:cNvPr id="11" name="TextBox 10"/>
          <p:cNvSpPr txBox="1"/>
          <p:nvPr/>
        </p:nvSpPr>
        <p:spPr>
          <a:xfrm>
            <a:off x="333843" y="3665632"/>
            <a:ext cx="1379004" cy="369332"/>
          </a:xfrm>
          <a:prstGeom prst="rect">
            <a:avLst/>
          </a:prstGeom>
          <a:noFill/>
        </p:spPr>
        <p:txBody>
          <a:bodyPr wrap="square" rtlCol="0">
            <a:spAutoFit/>
          </a:bodyPr>
          <a:lstStyle/>
          <a:p>
            <a:r>
              <a:rPr lang="en-GB" dirty="0" smtClean="0"/>
              <a:t>Level Three</a:t>
            </a:r>
            <a:endParaRPr lang="en-GB" dirty="0"/>
          </a:p>
        </p:txBody>
      </p:sp>
    </p:spTree>
    <p:extLst>
      <p:ext uri="{BB962C8B-B14F-4D97-AF65-F5344CB8AC3E}">
        <p14:creationId xmlns:p14="http://schemas.microsoft.com/office/powerpoint/2010/main" val="3523993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3276"/>
            <a:ext cx="8229600" cy="1143000"/>
          </a:xfrm>
        </p:spPr>
        <p:txBody>
          <a:bodyPr>
            <a:noAutofit/>
          </a:bodyPr>
          <a:lstStyle/>
          <a:p>
            <a:r>
              <a:rPr lang="en-GB" sz="3200" b="1" dirty="0" smtClean="0">
                <a:solidFill>
                  <a:srgbClr val="0070C0"/>
                </a:solidFill>
              </a:rPr>
              <a:t>Meet Jordan and the Lanark Young Team (LYT)</a:t>
            </a:r>
            <a:endParaRPr lang="en-GB" sz="3200" b="1" dirty="0">
              <a:solidFill>
                <a:srgbClr val="0070C0"/>
              </a:solidFill>
            </a:endParaRPr>
          </a:p>
        </p:txBody>
      </p:sp>
      <p:sp>
        <p:nvSpPr>
          <p:cNvPr id="3" name="Content Placeholder 2"/>
          <p:cNvSpPr>
            <a:spLocks noGrp="1"/>
          </p:cNvSpPr>
          <p:nvPr>
            <p:ph idx="1"/>
          </p:nvPr>
        </p:nvSpPr>
        <p:spPr>
          <a:xfrm>
            <a:off x="3707904" y="1263119"/>
            <a:ext cx="8847248" cy="2952328"/>
          </a:xfrm>
        </p:spPr>
        <p:txBody>
          <a:bodyPr>
            <a:noAutofit/>
          </a:bodyPr>
          <a:lstStyle/>
          <a:p>
            <a:r>
              <a:rPr lang="en-US" sz="1400" dirty="0" smtClean="0"/>
              <a:t>Jordan is 18 </a:t>
            </a:r>
            <a:r>
              <a:rPr lang="en-US" sz="1400" dirty="0"/>
              <a:t>year old </a:t>
            </a:r>
            <a:r>
              <a:rPr lang="en-US" sz="1400" dirty="0" smtClean="0"/>
              <a:t>and driving his </a:t>
            </a:r>
            <a:r>
              <a:rPr lang="en-US" sz="1400" dirty="0"/>
              <a:t>friends home </a:t>
            </a:r>
            <a:r>
              <a:rPr lang="en-US" sz="1400" dirty="0" smtClean="0"/>
              <a:t>from </a:t>
            </a:r>
            <a:r>
              <a:rPr lang="en-US" sz="1400" dirty="0"/>
              <a:t>a party at </a:t>
            </a:r>
            <a:r>
              <a:rPr lang="en-US" sz="1400" dirty="0" smtClean="0"/>
              <a:t/>
            </a:r>
            <a:br>
              <a:rPr lang="en-US" sz="1400" dirty="0" smtClean="0"/>
            </a:br>
            <a:r>
              <a:rPr lang="en-US" sz="1400" dirty="0" smtClean="0"/>
              <a:t>3am in December, a </a:t>
            </a:r>
            <a:r>
              <a:rPr lang="en-US" sz="1400" dirty="0"/>
              <a:t>journey he has done </a:t>
            </a:r>
            <a:r>
              <a:rPr lang="en-US" sz="1400" dirty="0" smtClean="0"/>
              <a:t>many times on lessons </a:t>
            </a:r>
            <a:br>
              <a:rPr lang="en-US" sz="1400" dirty="0" smtClean="0"/>
            </a:br>
            <a:r>
              <a:rPr lang="en-US" sz="1400" dirty="0" smtClean="0"/>
              <a:t>with no problems (he even did it on his Test!)</a:t>
            </a:r>
          </a:p>
          <a:p>
            <a:r>
              <a:rPr lang="en-US" sz="1400" dirty="0" smtClean="0"/>
              <a:t>He </a:t>
            </a:r>
            <a:r>
              <a:rPr lang="en-US" sz="1400" dirty="0"/>
              <a:t>only had two bottles of beer (as his dad does this </a:t>
            </a:r>
            <a:r>
              <a:rPr lang="en-US" sz="1400" dirty="0" smtClean="0"/>
              <a:t>and </a:t>
            </a:r>
            <a:r>
              <a:rPr lang="en-US" sz="1400" dirty="0"/>
              <a:t>has </a:t>
            </a:r>
            <a:r>
              <a:rPr lang="en-US" sz="1400" dirty="0" smtClean="0"/>
              <a:t/>
            </a:r>
            <a:br>
              <a:rPr lang="en-US" sz="1400" dirty="0" smtClean="0"/>
            </a:br>
            <a:r>
              <a:rPr lang="en-US" sz="1400" dirty="0" smtClean="0"/>
              <a:t>never had </a:t>
            </a:r>
            <a:r>
              <a:rPr lang="en-US" sz="1400" dirty="0"/>
              <a:t>a </a:t>
            </a:r>
            <a:r>
              <a:rPr lang="en-US" sz="1400" dirty="0" smtClean="0"/>
              <a:t>problem driving). </a:t>
            </a:r>
          </a:p>
          <a:p>
            <a:r>
              <a:rPr lang="en-US" sz="1400" dirty="0" smtClean="0"/>
              <a:t>On </a:t>
            </a:r>
            <a:r>
              <a:rPr lang="en-US" sz="1400" dirty="0"/>
              <a:t>the way home, his friends </a:t>
            </a:r>
            <a:r>
              <a:rPr lang="en-US" sz="1400" dirty="0" smtClean="0"/>
              <a:t>slag </a:t>
            </a:r>
            <a:r>
              <a:rPr lang="en-US" sz="1400" dirty="0"/>
              <a:t>him about his </a:t>
            </a:r>
            <a:r>
              <a:rPr lang="en-US" sz="1400" dirty="0" smtClean="0"/>
              <a:t>‘granny’ driving</a:t>
            </a:r>
            <a:r>
              <a:rPr lang="en-US" sz="1400" dirty="0"/>
              <a:t>, </a:t>
            </a:r>
            <a:br>
              <a:rPr lang="en-US" sz="1400" dirty="0"/>
            </a:br>
            <a:r>
              <a:rPr lang="en-US" sz="1400" dirty="0" smtClean="0"/>
              <a:t>and to show off he </a:t>
            </a:r>
            <a:r>
              <a:rPr lang="en-US" sz="1400" dirty="0"/>
              <a:t>speeds </a:t>
            </a:r>
            <a:r>
              <a:rPr lang="en-US" sz="1400" dirty="0" smtClean="0"/>
              <a:t>up to 75mph on the NSL road. </a:t>
            </a:r>
            <a:endParaRPr lang="en-US" sz="1400" dirty="0"/>
          </a:p>
          <a:p>
            <a:r>
              <a:rPr lang="en-US" sz="1400" dirty="0" smtClean="0"/>
              <a:t>Jordan has started to love the thrill of fast driving anyway</a:t>
            </a:r>
          </a:p>
          <a:p>
            <a:r>
              <a:rPr lang="en-US" sz="1400" dirty="0" smtClean="0"/>
              <a:t>Unfortunately</a:t>
            </a:r>
            <a:r>
              <a:rPr lang="en-US" sz="1400" dirty="0"/>
              <a:t>, </a:t>
            </a:r>
            <a:r>
              <a:rPr lang="en-US" sz="1400" dirty="0" smtClean="0"/>
              <a:t>Jordan does </a:t>
            </a:r>
            <a:r>
              <a:rPr lang="en-US" sz="1400" dirty="0"/>
              <a:t>not </a:t>
            </a:r>
            <a:r>
              <a:rPr lang="en-US" sz="1400" dirty="0" smtClean="0"/>
              <a:t>slow for </a:t>
            </a:r>
            <a:r>
              <a:rPr lang="en-US" sz="1400" dirty="0"/>
              <a:t>a </a:t>
            </a:r>
            <a:r>
              <a:rPr lang="en-US" sz="1400" dirty="0" smtClean="0"/>
              <a:t>bend in time, skids on ice </a:t>
            </a:r>
            <a:br>
              <a:rPr lang="en-US" sz="1400" dirty="0" smtClean="0"/>
            </a:br>
            <a:r>
              <a:rPr lang="en-US" sz="1400" dirty="0" smtClean="0"/>
              <a:t>and hits a tree</a:t>
            </a:r>
            <a:endParaRPr lang="en-US" sz="1400" dirty="0"/>
          </a:p>
          <a:p>
            <a:r>
              <a:rPr lang="en-US" sz="1400" dirty="0" smtClean="0"/>
              <a:t>Two passengers in the back weren’t wearing seatbelts, </a:t>
            </a:r>
            <a:br>
              <a:rPr lang="en-US" sz="1400" dirty="0" smtClean="0"/>
            </a:br>
            <a:r>
              <a:rPr lang="en-US" sz="1400" dirty="0" smtClean="0"/>
              <a:t>and one of them dies.</a:t>
            </a:r>
          </a:p>
          <a:p>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940" y="4239712"/>
            <a:ext cx="3960440" cy="233581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78719"/>
            <a:ext cx="3024336" cy="2654337"/>
          </a:xfrm>
          <a:prstGeom prst="rect">
            <a:avLst/>
          </a:prstGeom>
        </p:spPr>
      </p:pic>
    </p:spTree>
    <p:extLst>
      <p:ext uri="{BB962C8B-B14F-4D97-AF65-F5344CB8AC3E}">
        <p14:creationId xmlns:p14="http://schemas.microsoft.com/office/powerpoint/2010/main" val="213703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5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fade">
                                      <p:cBhvr>
                                        <p:cTn id="58" dur="500"/>
                                        <p:tgtEl>
                                          <p:spTgt spid="3">
                                            <p:txEl>
                                              <p:pRg st="5" end="5"/>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229600" cy="5904656"/>
          </a:xfrm>
        </p:spPr>
        <p:txBody>
          <a:bodyPr>
            <a:noAutofit/>
          </a:bodyPr>
          <a:lstStyle/>
          <a:p>
            <a:pPr marL="285750" indent="-285750"/>
            <a:r>
              <a:rPr lang="en-US" sz="1600" dirty="0"/>
              <a:t>Was it Jordan’s lack of vehicle </a:t>
            </a:r>
            <a:r>
              <a:rPr lang="en-US" sz="1600" dirty="0" smtClean="0"/>
              <a:t/>
            </a:r>
            <a:br>
              <a:rPr lang="en-US" sz="1600" dirty="0" smtClean="0"/>
            </a:br>
            <a:r>
              <a:rPr lang="en-US" sz="1600" dirty="0" smtClean="0"/>
              <a:t>control </a:t>
            </a:r>
            <a:r>
              <a:rPr lang="en-US" sz="1600" dirty="0"/>
              <a:t>(Level 1 GDE) </a:t>
            </a:r>
            <a:r>
              <a:rPr lang="en-US" sz="1600" dirty="0" smtClean="0"/>
              <a:t>to </a:t>
            </a:r>
            <a:r>
              <a:rPr lang="en-US" sz="1600" dirty="0"/>
              <a:t>blame? </a:t>
            </a:r>
          </a:p>
          <a:p>
            <a:pPr marL="285750" indent="-285750"/>
            <a:r>
              <a:rPr lang="en-US" sz="1600" dirty="0"/>
              <a:t>Or his knowledge of the traffic </a:t>
            </a:r>
            <a:r>
              <a:rPr lang="en-US" sz="1600" dirty="0" smtClean="0"/>
              <a:t/>
            </a:r>
            <a:br>
              <a:rPr lang="en-US" sz="1600" dirty="0" smtClean="0"/>
            </a:br>
            <a:r>
              <a:rPr lang="en-US" sz="1600" dirty="0" smtClean="0"/>
              <a:t>laws </a:t>
            </a:r>
            <a:r>
              <a:rPr lang="en-US" sz="1600" dirty="0"/>
              <a:t>(Level 2 GDE)?  </a:t>
            </a:r>
          </a:p>
          <a:p>
            <a:pPr marL="285750" indent="-285750"/>
            <a:r>
              <a:rPr lang="en-US" sz="1600" dirty="0"/>
              <a:t>Superficially, yes. But he knew </a:t>
            </a:r>
            <a:r>
              <a:rPr lang="en-US" sz="1600" dirty="0" smtClean="0"/>
              <a:t/>
            </a:r>
            <a:br>
              <a:rPr lang="en-US" sz="1600" dirty="0" smtClean="0"/>
            </a:br>
            <a:r>
              <a:rPr lang="en-US" sz="1600" dirty="0" smtClean="0"/>
              <a:t>the </a:t>
            </a:r>
            <a:r>
              <a:rPr lang="en-US" sz="1600" dirty="0"/>
              <a:t>speed limit, </a:t>
            </a:r>
            <a:r>
              <a:rPr lang="en-US" sz="1600" dirty="0" smtClean="0"/>
              <a:t>‘</a:t>
            </a:r>
            <a:r>
              <a:rPr lang="en-US" sz="1600" dirty="0"/>
              <a:t>’not” to drink and </a:t>
            </a:r>
            <a:r>
              <a:rPr lang="en-US" sz="1600" dirty="0" smtClean="0"/>
              <a:t/>
            </a:r>
            <a:br>
              <a:rPr lang="en-US" sz="1600" dirty="0" smtClean="0"/>
            </a:br>
            <a:r>
              <a:rPr lang="en-US" sz="1600" dirty="0" smtClean="0"/>
              <a:t>drive</a:t>
            </a:r>
            <a:r>
              <a:rPr lang="en-US" sz="1600" dirty="0"/>
              <a:t>, </a:t>
            </a:r>
            <a:r>
              <a:rPr lang="en-US" sz="1600" dirty="0" smtClean="0"/>
              <a:t>how </a:t>
            </a:r>
            <a:r>
              <a:rPr lang="en-US" sz="1600" dirty="0"/>
              <a:t>to use the brake, </a:t>
            </a:r>
            <a:r>
              <a:rPr lang="en-US" sz="1600" dirty="0" smtClean="0"/>
              <a:t>and </a:t>
            </a:r>
            <a:br>
              <a:rPr lang="en-US" sz="1600" dirty="0" smtClean="0"/>
            </a:br>
            <a:r>
              <a:rPr lang="en-US" sz="1600" dirty="0" smtClean="0"/>
              <a:t>had negotiated the very same bend </a:t>
            </a:r>
            <a:br>
              <a:rPr lang="en-US" sz="1600" dirty="0" smtClean="0"/>
            </a:br>
            <a:r>
              <a:rPr lang="en-US" sz="1600" dirty="0" smtClean="0"/>
              <a:t>successfully on his Driving Test!</a:t>
            </a:r>
            <a:br>
              <a:rPr lang="en-US" sz="1600" dirty="0" smtClean="0"/>
            </a:br>
            <a:endParaRPr lang="en-US" sz="1600" dirty="0"/>
          </a:p>
          <a:p>
            <a:pPr marL="285750" indent="-285750"/>
            <a:r>
              <a:rPr lang="en-US" sz="1600" dirty="0"/>
              <a:t>More likely the blame lies in </a:t>
            </a:r>
            <a:r>
              <a:rPr lang="en-US" sz="1600" dirty="0" smtClean="0"/>
              <a:t>…..</a:t>
            </a:r>
          </a:p>
          <a:p>
            <a:pPr marL="685800" lvl="1"/>
            <a:r>
              <a:rPr lang="en-US" sz="1600" dirty="0" smtClean="0"/>
              <a:t>the </a:t>
            </a:r>
            <a:r>
              <a:rPr lang="en-US" sz="1600" dirty="0"/>
              <a:t>influence of the passengers – peer pressure (Level 4), </a:t>
            </a:r>
            <a:endParaRPr lang="en-US" sz="1600" dirty="0" smtClean="0"/>
          </a:p>
          <a:p>
            <a:pPr marL="685800" lvl="1"/>
            <a:r>
              <a:rPr lang="en-US" sz="1600" dirty="0" smtClean="0"/>
              <a:t>Jordan’s </a:t>
            </a:r>
            <a:r>
              <a:rPr lang="en-US" sz="1600" dirty="0"/>
              <a:t>personality – weak to resist teasing, likes thrill of fast driving (Level </a:t>
            </a:r>
            <a:r>
              <a:rPr lang="en-US" sz="1600" dirty="0" smtClean="0"/>
              <a:t>4)</a:t>
            </a:r>
          </a:p>
          <a:p>
            <a:pPr marL="685800" lvl="1"/>
            <a:r>
              <a:rPr lang="en-US" sz="1600" dirty="0" smtClean="0"/>
              <a:t>lack </a:t>
            </a:r>
            <a:r>
              <a:rPr lang="en-US" sz="1600" dirty="0"/>
              <a:t>of concentration - alcohol / late night (Level </a:t>
            </a:r>
            <a:r>
              <a:rPr lang="en-US" sz="1600" dirty="0" smtClean="0"/>
              <a:t>3)</a:t>
            </a:r>
          </a:p>
          <a:p>
            <a:pPr marL="685800" lvl="1"/>
            <a:r>
              <a:rPr lang="en-US" sz="1600" dirty="0" smtClean="0"/>
              <a:t>Extra weight in car, no seat belts and </a:t>
            </a:r>
            <a:r>
              <a:rPr lang="en-US" sz="1600" dirty="0" err="1" smtClean="0"/>
              <a:t>poorweather</a:t>
            </a:r>
            <a:r>
              <a:rPr lang="en-US" sz="1600" dirty="0" smtClean="0"/>
              <a:t> conditions (risk increasing Level 1 + 2)</a:t>
            </a:r>
          </a:p>
          <a:p>
            <a:pPr marL="685800" lvl="1"/>
            <a:r>
              <a:rPr lang="en-US" sz="1600" dirty="0" smtClean="0"/>
              <a:t>the </a:t>
            </a:r>
            <a:r>
              <a:rPr lang="en-US" sz="1600" dirty="0"/>
              <a:t>mistaken belief handed down from his dad that </a:t>
            </a:r>
            <a:r>
              <a:rPr lang="en-US" sz="1600" dirty="0" smtClean="0"/>
              <a:t>drinking a wee bit </a:t>
            </a:r>
            <a:r>
              <a:rPr lang="en-US" sz="1600" dirty="0"/>
              <a:t>then </a:t>
            </a:r>
            <a:r>
              <a:rPr lang="en-US" sz="1600" dirty="0" smtClean="0"/>
              <a:t/>
            </a:r>
            <a:br>
              <a:rPr lang="en-US" sz="1600" dirty="0" smtClean="0"/>
            </a:br>
            <a:r>
              <a:rPr lang="en-US" sz="1600" dirty="0" smtClean="0"/>
              <a:t>driving </a:t>
            </a:r>
            <a:r>
              <a:rPr lang="en-US" sz="1600" dirty="0"/>
              <a:t>was ‘ok’ (Level 4).</a:t>
            </a:r>
            <a:br>
              <a:rPr lang="en-US" sz="1600" dirty="0"/>
            </a:br>
            <a:endParaRPr lang="en-US" sz="1600" dirty="0"/>
          </a:p>
          <a:p>
            <a:pPr marL="285750" indent="-285750"/>
            <a:r>
              <a:rPr lang="en-US" sz="1600" dirty="0"/>
              <a:t>Unaware (untrained?) of the risks Jordan was unprepared to combat them.</a:t>
            </a:r>
          </a:p>
          <a:p>
            <a:pPr marL="285750" indent="-285750"/>
            <a:r>
              <a:rPr lang="en-US" sz="1600" dirty="0"/>
              <a:t>Traditional Level 1 and 2 </a:t>
            </a:r>
            <a:r>
              <a:rPr lang="en-US" sz="1600" dirty="0" smtClean="0"/>
              <a:t> ‘knowledge and skill’ instruction ineffective </a:t>
            </a:r>
            <a:r>
              <a:rPr lang="en-US" sz="1600" dirty="0"/>
              <a:t>here</a:t>
            </a:r>
            <a:r>
              <a:rPr lang="en-US" sz="1600" dirty="0" smtClean="0"/>
              <a:t>!</a:t>
            </a:r>
            <a:endParaRPr lang="en-US" sz="1600" dirty="0"/>
          </a:p>
          <a:p>
            <a:pPr marL="285750" indent="-285750"/>
            <a:r>
              <a:rPr lang="en-US" sz="1600" dirty="0" smtClean="0"/>
              <a:t>Coaching or client </a:t>
            </a:r>
            <a:r>
              <a:rPr lang="en-US" sz="1600" dirty="0" err="1"/>
              <a:t>centred</a:t>
            </a:r>
            <a:r>
              <a:rPr lang="en-US" sz="1600" dirty="0"/>
              <a:t> learning is thought to allow ADIs </a:t>
            </a:r>
            <a:r>
              <a:rPr lang="en-US" sz="1600" dirty="0"/>
              <a:t>a</a:t>
            </a:r>
            <a:r>
              <a:rPr lang="en-US" sz="1600" dirty="0" smtClean="0"/>
              <a:t> </a:t>
            </a:r>
            <a:r>
              <a:rPr lang="en-US" sz="1600" dirty="0" smtClean="0"/>
              <a:t>better </a:t>
            </a:r>
            <a:r>
              <a:rPr lang="en-US" sz="1600" dirty="0"/>
              <a:t>opportunity </a:t>
            </a:r>
            <a:r>
              <a:rPr lang="en-US" sz="1600" dirty="0" smtClean="0"/>
              <a:t/>
            </a:r>
            <a:br>
              <a:rPr lang="en-US" sz="1600" dirty="0" smtClean="0"/>
            </a:br>
            <a:r>
              <a:rPr lang="en-US" sz="1600" dirty="0" smtClean="0"/>
              <a:t>to </a:t>
            </a:r>
            <a:r>
              <a:rPr lang="en-US" sz="1600" dirty="0"/>
              <a:t>target </a:t>
            </a:r>
            <a:r>
              <a:rPr lang="en-US" sz="1600" b="1" u="sng" dirty="0" smtClean="0"/>
              <a:t>all</a:t>
            </a:r>
            <a:r>
              <a:rPr lang="en-US" sz="1600" u="sng" dirty="0" smtClean="0"/>
              <a:t> </a:t>
            </a:r>
            <a:r>
              <a:rPr lang="en-US" sz="1600" dirty="0" smtClean="0"/>
              <a:t>the GDE</a:t>
            </a:r>
            <a:endParaRPr lang="en-GB" sz="1600" dirty="0"/>
          </a:p>
        </p:txBody>
      </p:sp>
      <p:pic>
        <p:nvPicPr>
          <p:cNvPr id="11"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3707904" y="257535"/>
            <a:ext cx="5148064" cy="3024336"/>
          </a:xfrm>
          <a:prstGeom prst="rect">
            <a:avLst/>
          </a:prstGeom>
        </p:spPr>
      </p:pic>
    </p:spTree>
    <p:extLst>
      <p:ext uri="{BB962C8B-B14F-4D97-AF65-F5344CB8AC3E}">
        <p14:creationId xmlns:p14="http://schemas.microsoft.com/office/powerpoint/2010/main" val="331958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2362274"/>
          </a:xfrm>
        </p:spPr>
        <p:txBody>
          <a:bodyPr>
            <a:normAutofit fontScale="90000"/>
          </a:bodyPr>
          <a:lstStyle/>
          <a:p>
            <a:r>
              <a:rPr lang="en-GB" dirty="0" smtClean="0"/>
              <a:t>So what actually is Client </a:t>
            </a:r>
            <a:br>
              <a:rPr lang="en-GB" dirty="0" smtClean="0"/>
            </a:br>
            <a:r>
              <a:rPr lang="en-GB" dirty="0" smtClean="0"/>
              <a:t>Centred Learning?</a:t>
            </a:r>
            <a:endParaRPr lang="en-GB" dirty="0"/>
          </a:p>
        </p:txBody>
      </p:sp>
      <p:sp>
        <p:nvSpPr>
          <p:cNvPr id="3" name="Content Placeholder 2"/>
          <p:cNvSpPr>
            <a:spLocks noGrp="1"/>
          </p:cNvSpPr>
          <p:nvPr>
            <p:ph idx="1"/>
          </p:nvPr>
        </p:nvSpPr>
        <p:spPr>
          <a:xfrm>
            <a:off x="493204" y="2852937"/>
            <a:ext cx="8471284" cy="3672408"/>
          </a:xfrm>
        </p:spPr>
        <p:txBody>
          <a:bodyPr>
            <a:normAutofit fontScale="55000" lnSpcReduction="20000"/>
          </a:bodyPr>
          <a:lstStyle/>
          <a:p>
            <a:r>
              <a:rPr lang="en-GB" sz="2200" dirty="0" smtClean="0"/>
              <a:t>Client centred means  the ‘client’ (not ‘pupil’ anymore) is at the centre of the learning process </a:t>
            </a:r>
          </a:p>
          <a:p>
            <a:endParaRPr lang="en-GB" sz="2200" dirty="0" smtClean="0"/>
          </a:p>
          <a:p>
            <a:r>
              <a:rPr lang="en-GB" sz="2200" dirty="0" smtClean="0"/>
              <a:t>Lessons based on client’s learning style, not instructor’s teaching style</a:t>
            </a:r>
          </a:p>
          <a:p>
            <a:endParaRPr lang="en-GB" sz="2200" dirty="0" smtClean="0"/>
          </a:p>
          <a:p>
            <a:r>
              <a:rPr lang="en-GB" sz="2200" dirty="0" smtClean="0"/>
              <a:t>Based on the key ‘coaching’ skills – rapport / questioning / listening / feedback</a:t>
            </a:r>
          </a:p>
          <a:p>
            <a:pPr marL="0" indent="0">
              <a:buNone/>
            </a:pPr>
            <a:endParaRPr lang="en-GB" sz="2200" dirty="0" smtClean="0"/>
          </a:p>
          <a:p>
            <a:r>
              <a:rPr lang="en-GB" sz="2200" dirty="0" smtClean="0"/>
              <a:t>Better tool for delivering the self-awareness and self-evaluation skills required by the  higher levels of the GDE</a:t>
            </a:r>
            <a:br>
              <a:rPr lang="en-GB" sz="2200" dirty="0" smtClean="0"/>
            </a:br>
            <a:endParaRPr lang="en-GB" sz="2200" dirty="0" smtClean="0"/>
          </a:p>
          <a:p>
            <a:r>
              <a:rPr lang="en-GB" sz="2200" dirty="0" smtClean="0"/>
              <a:t>Driver trainer’s role is a facilitator of learning rather than that of an expert who must be listened to and obeyed </a:t>
            </a:r>
            <a:br>
              <a:rPr lang="en-GB" sz="2200" dirty="0" smtClean="0"/>
            </a:br>
            <a:endParaRPr lang="en-GB" sz="2200" dirty="0" smtClean="0"/>
          </a:p>
          <a:p>
            <a:r>
              <a:rPr lang="en-GB" sz="2200" dirty="0" smtClean="0"/>
              <a:t>Using (T)GROW , the client is involved  and encouraged straight away to take ownership </a:t>
            </a:r>
            <a:br>
              <a:rPr lang="en-GB" sz="2200" dirty="0" smtClean="0"/>
            </a:br>
            <a:r>
              <a:rPr lang="en-GB" sz="2200" dirty="0" smtClean="0"/>
              <a:t>and responsibility for :</a:t>
            </a:r>
          </a:p>
          <a:p>
            <a:endParaRPr lang="en-GB" sz="2200" dirty="0" smtClean="0"/>
          </a:p>
          <a:p>
            <a:pPr lvl="2"/>
            <a:r>
              <a:rPr lang="en-GB" sz="2200" dirty="0" smtClean="0">
                <a:solidFill>
                  <a:srgbClr val="FF0000"/>
                </a:solidFill>
              </a:rPr>
              <a:t>Picking their own topic (may need help in early lessons)</a:t>
            </a:r>
          </a:p>
          <a:p>
            <a:pPr lvl="2"/>
            <a:r>
              <a:rPr lang="en-GB" sz="2200" dirty="0" smtClean="0">
                <a:solidFill>
                  <a:srgbClr val="FF0000"/>
                </a:solidFill>
              </a:rPr>
              <a:t>Setting their own goals</a:t>
            </a:r>
          </a:p>
          <a:p>
            <a:pPr lvl="2"/>
            <a:r>
              <a:rPr lang="en-GB" sz="2200" dirty="0" smtClean="0">
                <a:solidFill>
                  <a:srgbClr val="FF0000"/>
                </a:solidFill>
              </a:rPr>
              <a:t>Planning their own learning based on their own preferred learning style </a:t>
            </a:r>
          </a:p>
          <a:p>
            <a:pPr lvl="2"/>
            <a:r>
              <a:rPr lang="en-GB" sz="2200" dirty="0" smtClean="0">
                <a:solidFill>
                  <a:srgbClr val="FF0000"/>
                </a:solidFill>
              </a:rPr>
              <a:t>Evaluating the pros and cons of their own performance</a:t>
            </a:r>
          </a:p>
          <a:p>
            <a:pPr lvl="2"/>
            <a:r>
              <a:rPr lang="en-GB" sz="2200" dirty="0" smtClean="0">
                <a:solidFill>
                  <a:srgbClr val="FF0000"/>
                </a:solidFill>
              </a:rPr>
              <a:t>Deciding on the best solution and way forward to address any issues</a:t>
            </a:r>
            <a:endParaRPr lang="en-GB" sz="22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124" y="620688"/>
            <a:ext cx="2520280" cy="1890210"/>
          </a:xfrm>
          <a:prstGeom prst="rect">
            <a:avLst/>
          </a:prstGeom>
        </p:spPr>
      </p:pic>
      <p:sp>
        <p:nvSpPr>
          <p:cNvPr id="5" name="Rectangle 4"/>
          <p:cNvSpPr/>
          <p:nvPr/>
        </p:nvSpPr>
        <p:spPr>
          <a:xfrm>
            <a:off x="7308304" y="4869160"/>
            <a:ext cx="151216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430904" y="4884667"/>
            <a:ext cx="1512168" cy="1323439"/>
          </a:xfrm>
          <a:prstGeom prst="rect">
            <a:avLst/>
          </a:prstGeom>
          <a:noFill/>
        </p:spPr>
        <p:txBody>
          <a:bodyPr wrap="square" rtlCol="0">
            <a:spAutoFit/>
          </a:bodyPr>
          <a:lstStyle/>
          <a:p>
            <a:r>
              <a:rPr lang="en-GB" sz="1600" u="sng" dirty="0"/>
              <a:t>(</a:t>
            </a:r>
            <a:r>
              <a:rPr lang="en-GB" sz="1600" u="sng" dirty="0" smtClean="0"/>
              <a:t>T)</a:t>
            </a:r>
            <a:r>
              <a:rPr lang="en-GB" sz="1600" dirty="0" smtClean="0"/>
              <a:t> </a:t>
            </a:r>
            <a:r>
              <a:rPr lang="en-GB" sz="1600" dirty="0" err="1" smtClean="0"/>
              <a:t>opic</a:t>
            </a:r>
            <a:endParaRPr lang="en-GB" sz="1600" dirty="0" smtClean="0"/>
          </a:p>
          <a:p>
            <a:r>
              <a:rPr lang="en-GB" sz="1600" u="sng" dirty="0" smtClean="0"/>
              <a:t>G</a:t>
            </a:r>
            <a:r>
              <a:rPr lang="en-GB" sz="1600" dirty="0" smtClean="0"/>
              <a:t> </a:t>
            </a:r>
            <a:r>
              <a:rPr lang="en-GB" sz="1600" dirty="0" err="1" smtClean="0"/>
              <a:t>oals</a:t>
            </a:r>
            <a:endParaRPr lang="en-GB" sz="1600" dirty="0" smtClean="0"/>
          </a:p>
          <a:p>
            <a:r>
              <a:rPr lang="en-GB" sz="1600" u="sng" dirty="0" smtClean="0"/>
              <a:t>R</a:t>
            </a:r>
            <a:r>
              <a:rPr lang="en-GB" sz="1600" dirty="0" smtClean="0"/>
              <a:t> </a:t>
            </a:r>
            <a:r>
              <a:rPr lang="en-GB" sz="1600" dirty="0" err="1" smtClean="0"/>
              <a:t>eality</a:t>
            </a:r>
            <a:endParaRPr lang="en-GB" sz="1600" dirty="0" smtClean="0"/>
          </a:p>
          <a:p>
            <a:r>
              <a:rPr lang="en-GB" sz="1600" u="sng" dirty="0" smtClean="0"/>
              <a:t>O</a:t>
            </a:r>
            <a:r>
              <a:rPr lang="en-GB" sz="1600" dirty="0" smtClean="0"/>
              <a:t> </a:t>
            </a:r>
            <a:r>
              <a:rPr lang="en-GB" sz="1600" dirty="0" err="1" smtClean="0"/>
              <a:t>ptions</a:t>
            </a:r>
            <a:endParaRPr lang="en-GB" sz="1600" dirty="0" smtClean="0"/>
          </a:p>
          <a:p>
            <a:r>
              <a:rPr lang="en-GB" sz="1600" u="sng" dirty="0" smtClean="0"/>
              <a:t>W</a:t>
            </a:r>
            <a:r>
              <a:rPr lang="en-GB" sz="1600" dirty="0" smtClean="0"/>
              <a:t> ay Forward</a:t>
            </a:r>
            <a:endParaRPr lang="en-GB" sz="1600" dirty="0"/>
          </a:p>
        </p:txBody>
      </p:sp>
    </p:spTree>
    <p:extLst>
      <p:ext uri="{BB962C8B-B14F-4D97-AF65-F5344CB8AC3E}">
        <p14:creationId xmlns:p14="http://schemas.microsoft.com/office/powerpoint/2010/main" val="158071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500"/>
                                        <p:tgtEl>
                                          <p:spTgt spid="3">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fade">
                                      <p:cBhvr>
                                        <p:cTn id="6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Styles</a:t>
            </a:r>
            <a:endParaRPr lang="en-GB" dirty="0"/>
          </a:p>
        </p:txBody>
      </p:sp>
      <p:sp>
        <p:nvSpPr>
          <p:cNvPr id="3" name="Content Placeholder 2"/>
          <p:cNvSpPr>
            <a:spLocks noGrp="1"/>
          </p:cNvSpPr>
          <p:nvPr>
            <p:ph idx="1"/>
          </p:nvPr>
        </p:nvSpPr>
        <p:spPr/>
        <p:txBody>
          <a:bodyPr>
            <a:normAutofit fontScale="55000" lnSpcReduction="20000"/>
          </a:bodyPr>
          <a:lstStyle/>
          <a:p>
            <a:r>
              <a:rPr lang="en-GB" u="sng" dirty="0" smtClean="0"/>
              <a:t>Read/Write</a:t>
            </a:r>
            <a:r>
              <a:rPr lang="en-GB" dirty="0" smtClean="0"/>
              <a:t>  (books, mind-maps, lists, </a:t>
            </a:r>
            <a:r>
              <a:rPr lang="en-GB" dirty="0" err="1" smtClean="0"/>
              <a:t>acronymns</a:t>
            </a:r>
            <a:r>
              <a:rPr lang="en-GB" dirty="0" smtClean="0"/>
              <a:t>)</a:t>
            </a:r>
            <a:br>
              <a:rPr lang="en-GB" dirty="0" smtClean="0"/>
            </a:br>
            <a:endParaRPr lang="en-GB" dirty="0" smtClean="0"/>
          </a:p>
          <a:p>
            <a:r>
              <a:rPr lang="en-GB" u="sng" dirty="0" smtClean="0"/>
              <a:t>Aural</a:t>
            </a:r>
            <a:r>
              <a:rPr lang="en-GB" dirty="0" smtClean="0"/>
              <a:t> (talk-</a:t>
            </a:r>
            <a:r>
              <a:rPr lang="en-GB" dirty="0" err="1" smtClean="0"/>
              <a:t>throughs</a:t>
            </a:r>
            <a:r>
              <a:rPr lang="en-GB" dirty="0" smtClean="0"/>
              <a:t>, discussions, dicta-phones)</a:t>
            </a:r>
            <a:br>
              <a:rPr lang="en-GB" dirty="0" smtClean="0"/>
            </a:br>
            <a:endParaRPr lang="en-GB" dirty="0" smtClean="0"/>
          </a:p>
          <a:p>
            <a:r>
              <a:rPr lang="en-GB" u="sng" dirty="0" smtClean="0"/>
              <a:t>Visual</a:t>
            </a:r>
            <a:r>
              <a:rPr lang="en-GB" dirty="0" smtClean="0"/>
              <a:t> (diagrams, demonstrations, videos, </a:t>
            </a:r>
            <a:r>
              <a:rPr lang="en-GB" dirty="0" err="1" smtClean="0"/>
              <a:t>ipad</a:t>
            </a:r>
            <a:r>
              <a:rPr lang="en-GB" dirty="0" smtClean="0"/>
              <a:t>)</a:t>
            </a:r>
            <a:br>
              <a:rPr lang="en-GB" dirty="0" smtClean="0"/>
            </a:br>
            <a:endParaRPr lang="en-GB" dirty="0" smtClean="0"/>
          </a:p>
          <a:p>
            <a:r>
              <a:rPr lang="en-GB" u="sng" dirty="0" smtClean="0"/>
              <a:t>Kinaesthetic</a:t>
            </a:r>
            <a:r>
              <a:rPr lang="en-GB" dirty="0" smtClean="0"/>
              <a:t> (give it a go, trial and error)</a:t>
            </a:r>
            <a:br>
              <a:rPr lang="en-GB" dirty="0" smtClean="0"/>
            </a:br>
            <a:endParaRPr lang="en-GB" dirty="0" smtClean="0"/>
          </a:p>
          <a:p>
            <a:endParaRPr lang="en-GB" dirty="0" smtClean="0"/>
          </a:p>
          <a:p>
            <a:r>
              <a:rPr lang="en-GB" dirty="0" smtClean="0"/>
              <a:t>60% of people are ‘multi-modal’</a:t>
            </a:r>
            <a:br>
              <a:rPr lang="en-GB" dirty="0" smtClean="0"/>
            </a:br>
            <a:endParaRPr lang="en-GB" dirty="0" smtClean="0"/>
          </a:p>
          <a:p>
            <a:r>
              <a:rPr lang="en-GB" dirty="0" smtClean="0"/>
              <a:t>Questionnaires exist to establish what the preferred learning style is</a:t>
            </a:r>
            <a:br>
              <a:rPr lang="en-GB" dirty="0" smtClean="0"/>
            </a:br>
            <a:endParaRPr lang="en-GB" dirty="0" smtClean="0"/>
          </a:p>
          <a:p>
            <a:r>
              <a:rPr lang="en-GB" dirty="0" smtClean="0"/>
              <a:t>But just ask! </a:t>
            </a:r>
            <a:r>
              <a:rPr lang="en-GB" dirty="0" err="1" smtClean="0"/>
              <a:t>Eg</a:t>
            </a:r>
            <a:r>
              <a:rPr lang="en-GB" dirty="0" smtClean="0"/>
              <a:t> how did you study best at school? Do you read instruction manuals?</a:t>
            </a:r>
            <a:r>
              <a:rPr lang="en-GB" dirty="0"/>
              <a:t> </a:t>
            </a:r>
            <a:r>
              <a:rPr lang="en-GB" dirty="0" smtClean="0"/>
              <a:t>What flicks your switch when learning?</a:t>
            </a:r>
            <a:br>
              <a:rPr lang="en-GB" dirty="0" smtClean="0"/>
            </a:br>
            <a:endParaRPr lang="en-GB" dirty="0" smtClean="0"/>
          </a:p>
          <a:p>
            <a:r>
              <a:rPr lang="en-GB" dirty="0" smtClean="0"/>
              <a:t>Listen </a:t>
            </a:r>
            <a:r>
              <a:rPr lang="en-GB" dirty="0"/>
              <a:t>for clues – ‘I see what you’re saying’ </a:t>
            </a:r>
            <a:r>
              <a:rPr lang="en-GB" dirty="0" smtClean="0"/>
              <a:t>(visual) or </a:t>
            </a:r>
            <a:br>
              <a:rPr lang="en-GB" dirty="0" smtClean="0"/>
            </a:br>
            <a:r>
              <a:rPr lang="en-GB" dirty="0" smtClean="0"/>
              <a:t>‘</a:t>
            </a:r>
            <a:r>
              <a:rPr lang="en-GB" dirty="0"/>
              <a:t>I hear you</a:t>
            </a:r>
            <a:r>
              <a:rPr lang="en-GB" dirty="0" smtClean="0"/>
              <a:t>’ (aural)</a:t>
            </a:r>
            <a:endParaRPr lang="en-GB" dirty="0"/>
          </a:p>
          <a:p>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412776"/>
            <a:ext cx="2311324" cy="2376263"/>
          </a:xfrm>
          <a:prstGeom prst="rect">
            <a:avLst/>
          </a:prstGeom>
        </p:spPr>
      </p:pic>
    </p:spTree>
    <p:extLst>
      <p:ext uri="{BB962C8B-B14F-4D97-AF65-F5344CB8AC3E}">
        <p14:creationId xmlns:p14="http://schemas.microsoft.com/office/powerpoint/2010/main" val="350235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Coaching Skills</a:t>
            </a:r>
            <a:endParaRPr lang="en-GB" dirty="0"/>
          </a:p>
        </p:txBody>
      </p:sp>
      <p:sp>
        <p:nvSpPr>
          <p:cNvPr id="3" name="Content Placeholder 2"/>
          <p:cNvSpPr>
            <a:spLocks noGrp="1"/>
          </p:cNvSpPr>
          <p:nvPr>
            <p:ph idx="1"/>
          </p:nvPr>
        </p:nvSpPr>
        <p:spPr>
          <a:xfrm>
            <a:off x="467544" y="1340768"/>
            <a:ext cx="8229600" cy="5517232"/>
          </a:xfrm>
        </p:spPr>
        <p:txBody>
          <a:bodyPr>
            <a:normAutofit fontScale="47500" lnSpcReduction="20000"/>
          </a:bodyPr>
          <a:lstStyle/>
          <a:p>
            <a:r>
              <a:rPr lang="en-GB" sz="4200" u="sng" dirty="0" smtClean="0"/>
              <a:t>Rapport</a:t>
            </a:r>
            <a:r>
              <a:rPr lang="en-GB" sz="4200" dirty="0" smtClean="0"/>
              <a:t> </a:t>
            </a:r>
            <a:br>
              <a:rPr lang="en-GB" sz="4200" dirty="0" smtClean="0"/>
            </a:br>
            <a:endParaRPr lang="en-GB" sz="4200" dirty="0" smtClean="0"/>
          </a:p>
          <a:p>
            <a:pPr lvl="1"/>
            <a:r>
              <a:rPr lang="en-GB" dirty="0" smtClean="0"/>
              <a:t>equal, adult to adult relationship</a:t>
            </a:r>
          </a:p>
          <a:p>
            <a:pPr lvl="1"/>
            <a:r>
              <a:rPr lang="en-GB" dirty="0" smtClean="0"/>
              <a:t>pupil-led not ADI led</a:t>
            </a:r>
          </a:p>
          <a:p>
            <a:pPr lvl="1"/>
            <a:r>
              <a:rPr lang="en-GB" dirty="0"/>
              <a:t>t</a:t>
            </a:r>
            <a:r>
              <a:rPr lang="en-GB" dirty="0" smtClean="0"/>
              <a:t>urn around/eye contact </a:t>
            </a:r>
          </a:p>
          <a:p>
            <a:pPr lvl="1"/>
            <a:r>
              <a:rPr lang="en-GB" dirty="0" smtClean="0"/>
              <a:t>match language/tone/body language to create a </a:t>
            </a:r>
            <a:br>
              <a:rPr lang="en-GB" dirty="0" smtClean="0"/>
            </a:br>
            <a:r>
              <a:rPr lang="en-GB" dirty="0" smtClean="0"/>
              <a:t>comfortable learning environment</a:t>
            </a:r>
            <a:br>
              <a:rPr lang="en-GB" dirty="0" smtClean="0"/>
            </a:br>
            <a:endParaRPr lang="en-GB" dirty="0" smtClean="0"/>
          </a:p>
          <a:p>
            <a:r>
              <a:rPr lang="en-GB" sz="4200" u="sng" dirty="0" smtClean="0"/>
              <a:t>Questioning</a:t>
            </a:r>
            <a:r>
              <a:rPr lang="en-GB" sz="4200" dirty="0" smtClean="0"/>
              <a:t> </a:t>
            </a:r>
            <a:br>
              <a:rPr lang="en-GB" sz="4200" dirty="0" smtClean="0"/>
            </a:br>
            <a:endParaRPr lang="en-GB" sz="4200" dirty="0" smtClean="0"/>
          </a:p>
          <a:p>
            <a:pPr lvl="1"/>
            <a:r>
              <a:rPr lang="en-GB" dirty="0" smtClean="0"/>
              <a:t>open questions not closed or leading</a:t>
            </a:r>
          </a:p>
          <a:p>
            <a:pPr lvl="1"/>
            <a:r>
              <a:rPr lang="en-GB" dirty="0" smtClean="0"/>
              <a:t>client </a:t>
            </a:r>
            <a:r>
              <a:rPr lang="en-GB" dirty="0"/>
              <a:t>will (hopefully) be more encouraged to tell you how they really </a:t>
            </a:r>
            <a:r>
              <a:rPr lang="en-GB" dirty="0" smtClean="0"/>
              <a:t/>
            </a:r>
            <a:br>
              <a:rPr lang="en-GB" dirty="0" smtClean="0"/>
            </a:br>
            <a:r>
              <a:rPr lang="en-GB" dirty="0" smtClean="0"/>
              <a:t>think </a:t>
            </a:r>
            <a:r>
              <a:rPr lang="en-GB" dirty="0"/>
              <a:t>or feel – allowing opportunity to probe </a:t>
            </a:r>
            <a:r>
              <a:rPr lang="en-GB" dirty="0" smtClean="0"/>
              <a:t>further</a:t>
            </a:r>
          </a:p>
          <a:p>
            <a:pPr lvl="1"/>
            <a:r>
              <a:rPr lang="en-GB" dirty="0" smtClean="0"/>
              <a:t>good </a:t>
            </a:r>
            <a:r>
              <a:rPr lang="en-GB" dirty="0"/>
              <a:t>questions target feelings, beliefs and thoughts giving you INSIGHT</a:t>
            </a:r>
            <a:br>
              <a:rPr lang="en-GB" dirty="0"/>
            </a:br>
            <a:endParaRPr lang="en-GB" dirty="0"/>
          </a:p>
          <a:p>
            <a:pPr lvl="2"/>
            <a:r>
              <a:rPr lang="en-GB" dirty="0"/>
              <a:t>‘How did that feel?’ not ‘Tell me what was wrong with  your speed at that roundabout?’</a:t>
            </a:r>
          </a:p>
          <a:p>
            <a:pPr lvl="2"/>
            <a:r>
              <a:rPr lang="en-GB" dirty="0"/>
              <a:t>‘Why are you choosing this speed just now?” not ‘Do you know the speed limit here?’</a:t>
            </a:r>
          </a:p>
          <a:p>
            <a:pPr lvl="2"/>
            <a:r>
              <a:rPr lang="en-GB" dirty="0"/>
              <a:t>‘What were you thinking when…?’ not ‘Did you not see that guy coming?’</a:t>
            </a:r>
          </a:p>
          <a:p>
            <a:endParaRPr lang="en-GB" dirty="0"/>
          </a:p>
          <a:p>
            <a:pPr lvl="1"/>
            <a:r>
              <a:rPr lang="en-GB" dirty="0" smtClean="0"/>
              <a:t>only </a:t>
            </a:r>
            <a:r>
              <a:rPr lang="en-GB" dirty="0"/>
              <a:t>if client doesn’t self evaluate do you become more leading / </a:t>
            </a:r>
            <a:r>
              <a:rPr lang="en-GB" dirty="0" smtClean="0"/>
              <a:t>finally closed</a:t>
            </a:r>
          </a:p>
          <a:p>
            <a:pPr lvl="1"/>
            <a:r>
              <a:rPr lang="en-GB" dirty="0" smtClean="0"/>
              <a:t>BUT </a:t>
            </a:r>
            <a:r>
              <a:rPr lang="en-GB" dirty="0"/>
              <a:t>remember to ask questions when things are going well too</a:t>
            </a:r>
            <a:r>
              <a:rPr lang="en-GB" dirty="0" smtClean="0"/>
              <a:t>!</a:t>
            </a:r>
          </a:p>
          <a:p>
            <a:pPr lvl="1"/>
            <a:r>
              <a:rPr lang="en-GB" dirty="0" smtClean="0"/>
              <a:t>Don’t </a:t>
            </a:r>
            <a:r>
              <a:rPr lang="en-GB" dirty="0"/>
              <a:t>just stop when something goes wrong (</a:t>
            </a:r>
            <a:r>
              <a:rPr lang="en-GB" dirty="0" err="1"/>
              <a:t>eg</a:t>
            </a:r>
            <a:r>
              <a:rPr lang="en-GB" dirty="0"/>
              <a:t> answer to above could be ‘Cause road is clear, speed limit is 50mph – well done</a:t>
            </a:r>
            <a:r>
              <a:rPr lang="en-GB" dirty="0" smtClean="0"/>
              <a:t>!)</a:t>
            </a:r>
          </a:p>
          <a:p>
            <a:pPr lvl="1"/>
            <a:r>
              <a:rPr lang="en-GB" dirty="0" smtClean="0"/>
              <a:t>Otherwise </a:t>
            </a:r>
            <a:r>
              <a:rPr lang="en-GB" dirty="0"/>
              <a:t>client </a:t>
            </a:r>
            <a:r>
              <a:rPr lang="en-GB" dirty="0" smtClean="0"/>
              <a:t>gets wise, demotivated and can clam up!</a:t>
            </a:r>
          </a:p>
          <a:p>
            <a:pPr lvl="1"/>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556792"/>
            <a:ext cx="2857500" cy="13811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463" y="3284984"/>
            <a:ext cx="1983821" cy="2088232"/>
          </a:xfrm>
          <a:prstGeom prst="rect">
            <a:avLst/>
          </a:prstGeom>
        </p:spPr>
      </p:pic>
    </p:spTree>
    <p:extLst>
      <p:ext uri="{BB962C8B-B14F-4D97-AF65-F5344CB8AC3E}">
        <p14:creationId xmlns:p14="http://schemas.microsoft.com/office/powerpoint/2010/main" val="299156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6" presetClass="entr" presetSubtype="21"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Coaching Skills</a:t>
            </a:r>
            <a:endParaRPr lang="en-GB" dirty="0"/>
          </a:p>
        </p:txBody>
      </p:sp>
      <p:sp>
        <p:nvSpPr>
          <p:cNvPr id="3" name="Content Placeholder 2"/>
          <p:cNvSpPr>
            <a:spLocks noGrp="1"/>
          </p:cNvSpPr>
          <p:nvPr>
            <p:ph idx="1"/>
          </p:nvPr>
        </p:nvSpPr>
        <p:spPr>
          <a:xfrm>
            <a:off x="457200" y="1600200"/>
            <a:ext cx="8795320" cy="4997152"/>
          </a:xfrm>
        </p:spPr>
        <p:txBody>
          <a:bodyPr>
            <a:normAutofit fontScale="55000" lnSpcReduction="20000"/>
          </a:bodyPr>
          <a:lstStyle/>
          <a:p>
            <a:r>
              <a:rPr lang="en-GB" u="sng" dirty="0" smtClean="0"/>
              <a:t>Listening </a:t>
            </a:r>
            <a:br>
              <a:rPr lang="en-GB" u="sng" dirty="0" smtClean="0"/>
            </a:br>
            <a:endParaRPr lang="en-GB" u="sng" dirty="0" smtClean="0"/>
          </a:p>
          <a:p>
            <a:pPr lvl="1"/>
            <a:r>
              <a:rPr lang="en-GB" dirty="0" smtClean="0"/>
              <a:t>actively </a:t>
            </a:r>
            <a:r>
              <a:rPr lang="en-GB" dirty="0"/>
              <a:t>listen to words and body </a:t>
            </a:r>
            <a:r>
              <a:rPr lang="en-GB" dirty="0" smtClean="0"/>
              <a:t>language</a:t>
            </a:r>
          </a:p>
          <a:p>
            <a:pPr lvl="1"/>
            <a:r>
              <a:rPr lang="en-GB" dirty="0" smtClean="0"/>
              <a:t>avoid </a:t>
            </a:r>
            <a:r>
              <a:rPr lang="en-GB" dirty="0"/>
              <a:t>being a ‘serial helper’ – good intentioned but </a:t>
            </a:r>
            <a:r>
              <a:rPr lang="en-GB" dirty="0" smtClean="0"/>
              <a:t/>
            </a:r>
            <a:br>
              <a:rPr lang="en-GB" dirty="0" smtClean="0"/>
            </a:br>
            <a:r>
              <a:rPr lang="en-GB" dirty="0" smtClean="0"/>
              <a:t>you’ll not </a:t>
            </a:r>
            <a:r>
              <a:rPr lang="en-GB" dirty="0"/>
              <a:t>always be </a:t>
            </a:r>
            <a:r>
              <a:rPr lang="en-GB" dirty="0" smtClean="0"/>
              <a:t>there!</a:t>
            </a:r>
          </a:p>
          <a:p>
            <a:pPr lvl="1"/>
            <a:r>
              <a:rPr lang="en-GB" dirty="0" smtClean="0"/>
              <a:t>really listen - avoid interrupting </a:t>
            </a:r>
            <a:r>
              <a:rPr lang="en-GB" dirty="0"/>
              <a:t>client, don’t rush </a:t>
            </a:r>
            <a:r>
              <a:rPr lang="en-GB" dirty="0" smtClean="0"/>
              <a:t/>
            </a:r>
            <a:br>
              <a:rPr lang="en-GB" dirty="0" smtClean="0"/>
            </a:br>
            <a:r>
              <a:rPr lang="en-GB" dirty="0" smtClean="0"/>
              <a:t>them </a:t>
            </a:r>
            <a:r>
              <a:rPr lang="en-GB" dirty="0"/>
              <a:t>to answer (count to ten in </a:t>
            </a:r>
            <a:r>
              <a:rPr lang="en-GB" dirty="0" smtClean="0"/>
              <a:t>head)</a:t>
            </a:r>
          </a:p>
          <a:p>
            <a:pPr lvl="1"/>
            <a:r>
              <a:rPr lang="en-GB" dirty="0" smtClean="0"/>
              <a:t>don’t </a:t>
            </a:r>
            <a:r>
              <a:rPr lang="en-GB" dirty="0"/>
              <a:t>think about next thing whilst client is </a:t>
            </a:r>
            <a:r>
              <a:rPr lang="en-GB" dirty="0" smtClean="0"/>
              <a:t>answering </a:t>
            </a:r>
          </a:p>
          <a:p>
            <a:pPr lvl="1"/>
            <a:r>
              <a:rPr lang="en-GB" dirty="0" smtClean="0"/>
              <a:t>client </a:t>
            </a:r>
            <a:r>
              <a:rPr lang="en-GB" dirty="0"/>
              <a:t>does </a:t>
            </a:r>
            <a:r>
              <a:rPr lang="en-GB" dirty="0" smtClean="0"/>
              <a:t>most of the talking (and the thinking)</a:t>
            </a:r>
            <a:br>
              <a:rPr lang="en-GB" dirty="0" smtClean="0"/>
            </a:br>
            <a:endParaRPr lang="en-GB" dirty="0"/>
          </a:p>
          <a:p>
            <a:r>
              <a:rPr lang="en-GB" u="sng" dirty="0" smtClean="0"/>
              <a:t>Feedback</a:t>
            </a:r>
            <a:br>
              <a:rPr lang="en-GB" u="sng" dirty="0" smtClean="0"/>
            </a:br>
            <a:endParaRPr lang="en-GB" u="sng" dirty="0" smtClean="0"/>
          </a:p>
          <a:p>
            <a:pPr lvl="1"/>
            <a:r>
              <a:rPr lang="en-GB" dirty="0"/>
              <a:t>b</a:t>
            </a:r>
            <a:r>
              <a:rPr lang="en-GB" dirty="0" smtClean="0"/>
              <a:t>e positive, friendly and constructive</a:t>
            </a:r>
          </a:p>
          <a:p>
            <a:pPr lvl="1"/>
            <a:r>
              <a:rPr lang="en-GB" dirty="0" smtClean="0"/>
              <a:t>avoid </a:t>
            </a:r>
            <a:r>
              <a:rPr lang="en-GB" dirty="0"/>
              <a:t>the ‘Praise Sandwich’ (aka the ‘</a:t>
            </a:r>
            <a:r>
              <a:rPr lang="en-GB" dirty="0" err="1"/>
              <a:t>Sh</a:t>
            </a:r>
            <a:r>
              <a:rPr lang="en-GB" dirty="0"/>
              <a:t>*t Sandwich</a:t>
            </a:r>
            <a:r>
              <a:rPr lang="en-GB" dirty="0" smtClean="0"/>
              <a:t>’)</a:t>
            </a:r>
          </a:p>
          <a:p>
            <a:pPr lvl="1"/>
            <a:r>
              <a:rPr lang="en-GB" dirty="0" smtClean="0"/>
              <a:t>best </a:t>
            </a:r>
            <a:r>
              <a:rPr lang="en-GB" dirty="0"/>
              <a:t>is self-elicited (comes from the client </a:t>
            </a:r>
            <a:r>
              <a:rPr lang="en-GB" dirty="0" smtClean="0"/>
              <a:t>themselves)</a:t>
            </a:r>
          </a:p>
          <a:p>
            <a:pPr lvl="1"/>
            <a:r>
              <a:rPr lang="en-GB" dirty="0" smtClean="0"/>
              <a:t>praise </a:t>
            </a:r>
            <a:r>
              <a:rPr lang="en-GB" dirty="0"/>
              <a:t>the good, </a:t>
            </a:r>
            <a:r>
              <a:rPr lang="en-GB" dirty="0" smtClean="0"/>
              <a:t>get them to tell you the bad (win/win </a:t>
            </a:r>
            <a:br>
              <a:rPr lang="en-GB" dirty="0" smtClean="0"/>
            </a:br>
            <a:r>
              <a:rPr lang="en-GB" dirty="0" smtClean="0"/>
              <a:t>as your not the deliverer of the bad news!) and….</a:t>
            </a:r>
          </a:p>
          <a:p>
            <a:pPr lvl="1"/>
            <a:r>
              <a:rPr lang="en-GB" dirty="0" smtClean="0"/>
              <a:t>self-reflection by pupil = better self-awareness</a:t>
            </a:r>
          </a:p>
          <a:p>
            <a:pPr lvl="1"/>
            <a:r>
              <a:rPr lang="en-GB" dirty="0" smtClean="0"/>
              <a:t>use scaling techniques</a:t>
            </a:r>
            <a:endParaRPr lang="en-GB" dirty="0"/>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0469" y="4437112"/>
            <a:ext cx="1751531" cy="16894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0469" y="1700808"/>
            <a:ext cx="1620180" cy="1944216"/>
          </a:xfrm>
          <a:prstGeom prst="rect">
            <a:avLst/>
          </a:prstGeom>
        </p:spPr>
      </p:pic>
    </p:spTree>
    <p:extLst>
      <p:ext uri="{BB962C8B-B14F-4D97-AF65-F5344CB8AC3E}">
        <p14:creationId xmlns:p14="http://schemas.microsoft.com/office/powerpoint/2010/main" val="367174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5" presetID="10"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Effect transition="in" filter="fade">
                                      <p:cBhvr>
                                        <p:cTn id="83" dur="1000"/>
                                        <p:tgtEl>
                                          <p:spTgt spid="3">
                                            <p:txEl>
                                              <p:pRg st="10" end="10"/>
                                            </p:txEl>
                                          </p:spTgt>
                                        </p:tgtEl>
                                      </p:cBhvr>
                                    </p:animEffect>
                                    <p:anim calcmode="lin" valueType="num">
                                      <p:cBhvr>
                                        <p:cTn id="8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
                                            <p:txEl>
                                              <p:pRg st="11" end="11"/>
                                            </p:txEl>
                                          </p:spTgt>
                                        </p:tgtEl>
                                        <p:attrNameLst>
                                          <p:attrName>style.visibility</p:attrName>
                                        </p:attrNameLst>
                                      </p:cBhvr>
                                      <p:to>
                                        <p:strVal val="visible"/>
                                      </p:to>
                                    </p:set>
                                    <p:animEffect transition="in" filter="fade">
                                      <p:cBhvr>
                                        <p:cTn id="90" dur="1000"/>
                                        <p:tgtEl>
                                          <p:spTgt spid="3">
                                            <p:txEl>
                                              <p:pRg st="11" end="11"/>
                                            </p:txEl>
                                          </p:spTgt>
                                        </p:tgtEl>
                                      </p:cBhvr>
                                    </p:animEffect>
                                    <p:anim calcmode="lin" valueType="num">
                                      <p:cBhvr>
                                        <p:cTn id="9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
                                            <p:txEl>
                                              <p:pRg st="12" end="12"/>
                                            </p:txEl>
                                          </p:spTgt>
                                        </p:tgtEl>
                                        <p:attrNameLst>
                                          <p:attrName>style.visibility</p:attrName>
                                        </p:attrNameLst>
                                      </p:cBhvr>
                                      <p:to>
                                        <p:strVal val="visible"/>
                                      </p:to>
                                    </p:set>
                                    <p:animEffect transition="in" filter="fade">
                                      <p:cBhvr>
                                        <p:cTn id="97" dur="1000"/>
                                        <p:tgtEl>
                                          <p:spTgt spid="3">
                                            <p:txEl>
                                              <p:pRg st="12" end="12"/>
                                            </p:txEl>
                                          </p:spTgt>
                                        </p:tgtEl>
                                      </p:cBhvr>
                                    </p:animEffect>
                                    <p:anim calcmode="lin" valueType="num">
                                      <p:cBhvr>
                                        <p:cTn id="9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1143000"/>
          </a:xfrm>
        </p:spPr>
        <p:txBody>
          <a:bodyPr>
            <a:normAutofit/>
          </a:bodyPr>
          <a:lstStyle/>
          <a:p>
            <a:r>
              <a:rPr lang="en-GB" dirty="0" smtClean="0"/>
              <a:t>Benefits of Client Centred Learning</a:t>
            </a:r>
            <a:endParaRPr lang="en-GB" dirty="0"/>
          </a:p>
        </p:txBody>
      </p:sp>
      <p:sp>
        <p:nvSpPr>
          <p:cNvPr id="3" name="Content Placeholder 2"/>
          <p:cNvSpPr>
            <a:spLocks noGrp="1"/>
          </p:cNvSpPr>
          <p:nvPr>
            <p:ph idx="1"/>
          </p:nvPr>
        </p:nvSpPr>
        <p:spPr>
          <a:xfrm>
            <a:off x="467544" y="1052736"/>
            <a:ext cx="8229600" cy="5400600"/>
          </a:xfrm>
        </p:spPr>
        <p:txBody>
          <a:bodyPr>
            <a:normAutofit fontScale="92500" lnSpcReduction="10000"/>
          </a:bodyPr>
          <a:lstStyle/>
          <a:p>
            <a:r>
              <a:rPr lang="en-GB" sz="1600" dirty="0"/>
              <a:t>B</a:t>
            </a:r>
            <a:r>
              <a:rPr lang="en-GB" sz="1600" dirty="0" smtClean="0"/>
              <a:t>ased </a:t>
            </a:r>
            <a:r>
              <a:rPr lang="en-GB" sz="1600" dirty="0"/>
              <a:t>on an equal partnership </a:t>
            </a:r>
            <a:r>
              <a:rPr lang="en-GB" sz="1600" dirty="0" smtClean="0"/>
              <a:t>where </a:t>
            </a:r>
            <a:r>
              <a:rPr lang="en-GB" sz="1600" dirty="0"/>
              <a:t>the aim is ‘safe driving for life’ not </a:t>
            </a:r>
            <a:r>
              <a:rPr lang="en-GB" sz="1600" dirty="0" smtClean="0"/>
              <a:t>just </a:t>
            </a:r>
            <a:r>
              <a:rPr lang="en-GB" sz="1600" dirty="0"/>
              <a:t>passing the </a:t>
            </a:r>
            <a:r>
              <a:rPr lang="en-GB" sz="1600" dirty="0" smtClean="0"/>
              <a:t>test</a:t>
            </a:r>
            <a:r>
              <a:rPr lang="en-GB" sz="1600" dirty="0"/>
              <a:t> </a:t>
            </a:r>
            <a:r>
              <a:rPr lang="en-GB" sz="1600" dirty="0" smtClean="0"/>
              <a:t>– </a:t>
            </a:r>
            <a:r>
              <a:rPr lang="en-GB" sz="1600" b="1" dirty="0" smtClean="0"/>
              <a:t>responsibility is given to learner from outset </a:t>
            </a:r>
            <a:br>
              <a:rPr lang="en-GB" sz="1600" b="1" dirty="0" smtClean="0"/>
            </a:br>
            <a:endParaRPr lang="en-GB" sz="1600" b="1" dirty="0" smtClean="0"/>
          </a:p>
          <a:p>
            <a:r>
              <a:rPr lang="en-GB" sz="1600" dirty="0" smtClean="0"/>
              <a:t>Clients are more engaged and less bored </a:t>
            </a:r>
            <a:r>
              <a:rPr lang="en-GB" sz="1600" b="1" dirty="0" smtClean="0"/>
              <a:t>– who like being ‘told’ what to do?</a:t>
            </a:r>
            <a:br>
              <a:rPr lang="en-GB" sz="1600" b="1" dirty="0" smtClean="0"/>
            </a:br>
            <a:endParaRPr lang="en-GB" sz="1600" b="1" dirty="0" smtClean="0"/>
          </a:p>
          <a:p>
            <a:r>
              <a:rPr lang="en-GB" sz="1600" dirty="0" smtClean="0"/>
              <a:t>ADI is </a:t>
            </a:r>
            <a:r>
              <a:rPr lang="en-GB" sz="1600" dirty="0"/>
              <a:t>still an expert </a:t>
            </a:r>
            <a:r>
              <a:rPr lang="en-GB" sz="1600" dirty="0" smtClean="0"/>
              <a:t>if needed, </a:t>
            </a:r>
            <a:r>
              <a:rPr lang="en-GB" sz="1600" dirty="0"/>
              <a:t>but more a ‘facilitator’ of  </a:t>
            </a:r>
            <a:r>
              <a:rPr lang="en-GB" sz="1600" dirty="0" smtClean="0"/>
              <a:t>learning through the questions and self-evaluation </a:t>
            </a:r>
            <a:r>
              <a:rPr lang="en-GB" sz="1600" dirty="0"/>
              <a:t>skills he promotes – </a:t>
            </a:r>
            <a:r>
              <a:rPr lang="en-GB" sz="1600" b="1" dirty="0"/>
              <a:t>extremely valuable post-test </a:t>
            </a:r>
            <a:r>
              <a:rPr lang="en-GB" sz="1600" b="1" dirty="0" smtClean="0"/>
              <a:t>skills because self-aware pupils are more likely to be safe drivers for life.</a:t>
            </a:r>
            <a:br>
              <a:rPr lang="en-GB" sz="1600" b="1" dirty="0" smtClean="0"/>
            </a:br>
            <a:endParaRPr lang="en-GB" sz="1600" b="1" dirty="0"/>
          </a:p>
          <a:p>
            <a:r>
              <a:rPr lang="en-GB" sz="1600" dirty="0"/>
              <a:t>C</a:t>
            </a:r>
            <a:r>
              <a:rPr lang="en-GB" sz="1600" dirty="0" smtClean="0"/>
              <a:t>lient </a:t>
            </a:r>
            <a:r>
              <a:rPr lang="en-GB" sz="1600" dirty="0"/>
              <a:t>is allowed to ‘be themselves’, </a:t>
            </a:r>
            <a:r>
              <a:rPr lang="en-GB" sz="1600" dirty="0" smtClean="0"/>
              <a:t>so the ADI </a:t>
            </a:r>
            <a:r>
              <a:rPr lang="en-GB" sz="1600" dirty="0"/>
              <a:t>has a greater insight into their true thoughts and </a:t>
            </a:r>
            <a:r>
              <a:rPr lang="en-GB" sz="1600" dirty="0" smtClean="0"/>
              <a:t>beliefs </a:t>
            </a:r>
            <a:r>
              <a:rPr lang="en-GB" sz="1600" b="1" dirty="0" smtClean="0"/>
              <a:t>- and </a:t>
            </a:r>
            <a:r>
              <a:rPr lang="en-GB" sz="1600" b="1" dirty="0"/>
              <a:t>can more effectively challenge any </a:t>
            </a:r>
            <a:r>
              <a:rPr lang="en-GB" sz="1600" b="1" dirty="0" smtClean="0"/>
              <a:t>risky </a:t>
            </a:r>
            <a:r>
              <a:rPr lang="en-GB" sz="1600" b="1" dirty="0"/>
              <a:t>behaviour choices. </a:t>
            </a:r>
            <a:r>
              <a:rPr lang="en-GB" sz="1600" b="1" dirty="0" smtClean="0"/>
              <a:t/>
            </a:r>
            <a:br>
              <a:rPr lang="en-GB" sz="1600" b="1" dirty="0" smtClean="0"/>
            </a:br>
            <a:endParaRPr lang="en-GB" sz="1600" b="1" dirty="0" smtClean="0"/>
          </a:p>
          <a:p>
            <a:r>
              <a:rPr lang="en-GB" sz="1600" dirty="0" smtClean="0"/>
              <a:t>With </a:t>
            </a:r>
            <a:r>
              <a:rPr lang="en-GB" sz="1600" dirty="0"/>
              <a:t>this environment, </a:t>
            </a:r>
            <a:r>
              <a:rPr lang="en-GB" sz="1600" dirty="0" smtClean="0"/>
              <a:t>ADIs </a:t>
            </a:r>
            <a:r>
              <a:rPr lang="en-GB" sz="1600" dirty="0"/>
              <a:t>are better placed to address the higher levels of the </a:t>
            </a:r>
            <a:r>
              <a:rPr lang="en-GB" sz="1600" dirty="0" smtClean="0"/>
              <a:t>GDE by </a:t>
            </a:r>
            <a:r>
              <a:rPr lang="en-GB" sz="1600" dirty="0"/>
              <a:t>encouraging pupils to think about </a:t>
            </a:r>
            <a:r>
              <a:rPr lang="en-GB" sz="1600" dirty="0" smtClean="0"/>
              <a:t>:</a:t>
            </a:r>
            <a:br>
              <a:rPr lang="en-GB" sz="1600" dirty="0" smtClean="0"/>
            </a:br>
            <a:endParaRPr lang="en-GB" sz="1600" dirty="0" smtClean="0"/>
          </a:p>
          <a:p>
            <a:pPr lvl="1"/>
            <a:r>
              <a:rPr lang="en-GB" sz="1200" b="1" dirty="0" smtClean="0"/>
              <a:t>how </a:t>
            </a:r>
            <a:r>
              <a:rPr lang="en-GB" sz="1200" b="1" dirty="0"/>
              <a:t>the context of their journey (GDE Level 3), </a:t>
            </a:r>
            <a:endParaRPr lang="en-GB" sz="1200" b="1" dirty="0" smtClean="0"/>
          </a:p>
          <a:p>
            <a:pPr lvl="1"/>
            <a:r>
              <a:rPr lang="en-GB" sz="1200" b="1" dirty="0" smtClean="0"/>
              <a:t>their </a:t>
            </a:r>
            <a:r>
              <a:rPr lang="en-GB" sz="1200" b="1" dirty="0"/>
              <a:t>lifestyle choices and their personality (GDE Level 4) </a:t>
            </a:r>
            <a:endParaRPr lang="en-GB" sz="1200" b="1" dirty="0" smtClean="0"/>
          </a:p>
          <a:p>
            <a:pPr lvl="1"/>
            <a:r>
              <a:rPr lang="en-GB" sz="1200" b="1" dirty="0" smtClean="0"/>
              <a:t>might </a:t>
            </a:r>
            <a:r>
              <a:rPr lang="en-GB" sz="1200" b="1" dirty="0"/>
              <a:t>affect their car control (GDE Level 1) and </a:t>
            </a:r>
            <a:endParaRPr lang="en-GB" sz="1200" b="1" dirty="0" smtClean="0"/>
          </a:p>
          <a:p>
            <a:pPr lvl="1"/>
            <a:r>
              <a:rPr lang="en-GB" sz="1200" b="1" dirty="0" smtClean="0"/>
              <a:t>the </a:t>
            </a:r>
            <a:r>
              <a:rPr lang="en-GB" sz="1200" b="1" dirty="0"/>
              <a:t>traffic around them (GDE Level 2</a:t>
            </a:r>
            <a:r>
              <a:rPr lang="en-GB" sz="1200" b="1" dirty="0" smtClean="0"/>
              <a:t>).</a:t>
            </a:r>
            <a:r>
              <a:rPr lang="en-GB" sz="1200" dirty="0" smtClean="0"/>
              <a:t/>
            </a:r>
            <a:br>
              <a:rPr lang="en-GB" sz="1200" dirty="0" smtClean="0"/>
            </a:br>
            <a:endParaRPr lang="en-GB" sz="1200" dirty="0"/>
          </a:p>
          <a:p>
            <a:r>
              <a:rPr lang="en-GB" sz="1600" dirty="0"/>
              <a:t>Give a man a fish, he’ll feed himself for a day! Teach him how, he’ll feed himself for a </a:t>
            </a:r>
            <a:r>
              <a:rPr lang="en-GB" sz="1600" dirty="0" smtClean="0"/>
              <a:t>lifetime – </a:t>
            </a:r>
            <a:r>
              <a:rPr lang="en-GB" sz="1600" b="1" dirty="0" smtClean="0"/>
              <a:t>the skills of self evaluation can be used forever</a:t>
            </a:r>
            <a:r>
              <a:rPr lang="en-GB" sz="1600" dirty="0" smtClean="0"/>
              <a:t/>
            </a:r>
            <a:br>
              <a:rPr lang="en-GB" sz="1600" dirty="0" smtClean="0"/>
            </a:br>
            <a:endParaRPr lang="en-GB" sz="1600" dirty="0" smtClean="0"/>
          </a:p>
          <a:p>
            <a:r>
              <a:rPr lang="en-GB" sz="1600" dirty="0" smtClean="0"/>
              <a:t>If client is more engaged they enjoy it more </a:t>
            </a:r>
            <a:r>
              <a:rPr lang="en-GB" sz="1600" b="1" dirty="0" smtClean="0"/>
              <a:t>= more recommendations = happier ADI!!</a:t>
            </a:r>
            <a:endParaRPr lang="en-GB" sz="1600" b="1" dirty="0"/>
          </a:p>
          <a:p>
            <a:endParaRPr lang="en-GB" sz="1600" dirty="0"/>
          </a:p>
        </p:txBody>
      </p:sp>
    </p:spTree>
    <p:extLst>
      <p:ext uri="{BB962C8B-B14F-4D97-AF65-F5344CB8AC3E}">
        <p14:creationId xmlns:p14="http://schemas.microsoft.com/office/powerpoint/2010/main" val="392200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need to take notice?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556792"/>
            <a:ext cx="4680520" cy="2559659"/>
          </a:xfrm>
        </p:spPr>
      </p:pic>
      <p:sp>
        <p:nvSpPr>
          <p:cNvPr id="7" name="TextBox 6"/>
          <p:cNvSpPr txBox="1"/>
          <p:nvPr/>
        </p:nvSpPr>
        <p:spPr>
          <a:xfrm>
            <a:off x="395536" y="4437112"/>
            <a:ext cx="8384347" cy="2308324"/>
          </a:xfrm>
          <a:prstGeom prst="rect">
            <a:avLst/>
          </a:prstGeom>
          <a:noFill/>
        </p:spPr>
        <p:txBody>
          <a:bodyPr wrap="none" rtlCol="0">
            <a:spAutoFit/>
          </a:bodyPr>
          <a:lstStyle/>
          <a:p>
            <a:pPr marL="285750" indent="-285750">
              <a:buFont typeface="Arial" pitchFamily="34" charset="0"/>
              <a:buChar char="•"/>
            </a:pPr>
            <a:endParaRPr lang="en-GB" dirty="0" smtClean="0"/>
          </a:p>
          <a:p>
            <a:pPr marL="285750" indent="-285750">
              <a:buFont typeface="Arial" pitchFamily="34" charset="0"/>
              <a:buChar char="•"/>
            </a:pPr>
            <a:r>
              <a:rPr lang="en-GB" dirty="0" smtClean="0"/>
              <a:t>DSA </a:t>
            </a:r>
            <a:r>
              <a:rPr lang="en-GB" dirty="0"/>
              <a:t>are </a:t>
            </a:r>
            <a:r>
              <a:rPr lang="en-GB" dirty="0" smtClean="0"/>
              <a:t>going for CCL in a big way and implementing </a:t>
            </a:r>
            <a:r>
              <a:rPr lang="en-GB" dirty="0"/>
              <a:t>this as the next big </a:t>
            </a:r>
            <a:r>
              <a:rPr lang="en-GB" dirty="0" smtClean="0"/>
              <a:t>thing.</a:t>
            </a:r>
          </a:p>
          <a:p>
            <a:pPr marL="285750" indent="-285750">
              <a:buFont typeface="Arial" pitchFamily="34" charset="0"/>
              <a:buChar char="•"/>
            </a:pPr>
            <a:endParaRPr lang="en-GB" dirty="0"/>
          </a:p>
          <a:p>
            <a:pPr marL="285750" indent="-285750">
              <a:buFont typeface="Arial" pitchFamily="34" charset="0"/>
              <a:buChar char="•"/>
            </a:pPr>
            <a:r>
              <a:rPr lang="en-GB" dirty="0" smtClean="0"/>
              <a:t>The </a:t>
            </a:r>
            <a:r>
              <a:rPr lang="en-GB" dirty="0"/>
              <a:t>‘National Standard for Driver and Rider Training’ published in 2011, </a:t>
            </a:r>
            <a:br>
              <a:rPr lang="en-GB" dirty="0"/>
            </a:br>
            <a:r>
              <a:rPr lang="en-GB" dirty="0" smtClean="0"/>
              <a:t>is </a:t>
            </a:r>
            <a:r>
              <a:rPr lang="en-GB" dirty="0"/>
              <a:t>heavily focussed on client centred learning rather than traditional instruction</a:t>
            </a:r>
            <a:r>
              <a:rPr lang="en-GB" dirty="0" smtClean="0"/>
              <a:t>.</a:t>
            </a:r>
            <a:br>
              <a:rPr lang="en-GB" dirty="0" smtClean="0"/>
            </a:br>
            <a:endParaRPr lang="en-GB" dirty="0"/>
          </a:p>
          <a:p>
            <a:pPr marL="285750" indent="-285750">
              <a:buFont typeface="Arial" pitchFamily="34" charset="0"/>
              <a:buChar char="•"/>
            </a:pPr>
            <a:r>
              <a:rPr lang="en-GB" dirty="0" smtClean="0"/>
              <a:t>Current Modernising </a:t>
            </a:r>
            <a:r>
              <a:rPr lang="en-GB" dirty="0"/>
              <a:t>Driver Training </a:t>
            </a:r>
            <a:r>
              <a:rPr lang="en-GB" dirty="0" smtClean="0"/>
              <a:t>Consultation and the </a:t>
            </a:r>
            <a:br>
              <a:rPr lang="en-GB" dirty="0" smtClean="0"/>
            </a:br>
            <a:r>
              <a:rPr lang="en-GB" dirty="0" smtClean="0"/>
              <a:t>new </a:t>
            </a:r>
            <a:r>
              <a:rPr lang="en-GB" dirty="0"/>
              <a:t>Standards Check coming in April 2014 are heavily influenced by CCL approaches</a:t>
            </a:r>
          </a:p>
        </p:txBody>
      </p:sp>
    </p:spTree>
    <p:extLst>
      <p:ext uri="{BB962C8B-B14F-4D97-AF65-F5344CB8AC3E}">
        <p14:creationId xmlns:p14="http://schemas.microsoft.com/office/powerpoint/2010/main" val="128204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84" y="337354"/>
            <a:ext cx="8158672" cy="1066130"/>
          </a:xfrm>
        </p:spPr>
        <p:txBody>
          <a:bodyPr>
            <a:normAutofit/>
          </a:bodyPr>
          <a:lstStyle/>
          <a:p>
            <a:r>
              <a:rPr lang="en-GB" sz="5400" dirty="0" smtClean="0"/>
              <a:t>Introduction</a:t>
            </a:r>
            <a:endParaRPr lang="en-GB" sz="4000" dirty="0"/>
          </a:p>
        </p:txBody>
      </p:sp>
      <p:sp>
        <p:nvSpPr>
          <p:cNvPr id="3" name="Content Placeholder 2"/>
          <p:cNvSpPr>
            <a:spLocks noGrp="1"/>
          </p:cNvSpPr>
          <p:nvPr>
            <p:ph idx="1"/>
          </p:nvPr>
        </p:nvSpPr>
        <p:spPr>
          <a:xfrm>
            <a:off x="827584" y="2132856"/>
            <a:ext cx="7560840" cy="3888432"/>
          </a:xfrm>
        </p:spPr>
        <p:txBody>
          <a:bodyPr>
            <a:normAutofit fontScale="85000" lnSpcReduction="20000"/>
          </a:bodyPr>
          <a:lstStyle/>
          <a:p>
            <a:r>
              <a:rPr lang="en-GB" sz="2400" dirty="0" smtClean="0"/>
              <a:t>The Traditional Instruction Method</a:t>
            </a:r>
            <a:br>
              <a:rPr lang="en-GB" sz="2400" dirty="0" smtClean="0"/>
            </a:br>
            <a:endParaRPr lang="en-GB" sz="2400" dirty="0" smtClean="0"/>
          </a:p>
          <a:p>
            <a:r>
              <a:rPr lang="en-GB" sz="2400" dirty="0" smtClean="0"/>
              <a:t>Some Hard Facts about Young Drivers</a:t>
            </a:r>
          </a:p>
          <a:p>
            <a:endParaRPr lang="en-GB" sz="2400" dirty="0"/>
          </a:p>
          <a:p>
            <a:r>
              <a:rPr lang="en-GB" sz="2400" dirty="0"/>
              <a:t>The Hermes </a:t>
            </a:r>
            <a:r>
              <a:rPr lang="en-GB" sz="2400" dirty="0" smtClean="0"/>
              <a:t>Project and the GDE Matrix</a:t>
            </a:r>
            <a:br>
              <a:rPr lang="en-GB" sz="2400" dirty="0" smtClean="0"/>
            </a:br>
            <a:endParaRPr lang="en-GB" sz="2400" dirty="0" smtClean="0"/>
          </a:p>
          <a:p>
            <a:r>
              <a:rPr lang="en-GB" sz="2400" dirty="0" smtClean="0"/>
              <a:t>Jordan and the Lanark Young Team</a:t>
            </a:r>
            <a:br>
              <a:rPr lang="en-GB" sz="2400" dirty="0" smtClean="0"/>
            </a:br>
            <a:endParaRPr lang="en-GB" sz="2400" dirty="0"/>
          </a:p>
          <a:p>
            <a:r>
              <a:rPr lang="en-GB" sz="2400" dirty="0" smtClean="0"/>
              <a:t>What actually </a:t>
            </a:r>
            <a:r>
              <a:rPr lang="en-GB" sz="2400" dirty="0"/>
              <a:t>is Client Centred Learning</a:t>
            </a:r>
            <a:r>
              <a:rPr lang="en-GB" sz="2400" dirty="0" smtClean="0"/>
              <a:t>?</a:t>
            </a:r>
          </a:p>
          <a:p>
            <a:endParaRPr lang="en-GB" sz="2400" dirty="0"/>
          </a:p>
          <a:p>
            <a:r>
              <a:rPr lang="en-GB" sz="2400" dirty="0" smtClean="0"/>
              <a:t>Why </a:t>
            </a:r>
            <a:r>
              <a:rPr lang="en-GB" sz="2400" dirty="0"/>
              <a:t>do </a:t>
            </a:r>
            <a:r>
              <a:rPr lang="en-GB" sz="2400" dirty="0" smtClean="0"/>
              <a:t>we  </a:t>
            </a:r>
            <a:r>
              <a:rPr lang="en-GB" sz="2400" dirty="0"/>
              <a:t>need to take notice of CCL? </a:t>
            </a:r>
            <a:br>
              <a:rPr lang="en-GB" sz="2400" dirty="0"/>
            </a:br>
            <a:endParaRPr lang="en-GB" sz="2400" dirty="0"/>
          </a:p>
          <a:p>
            <a:r>
              <a:rPr lang="en-GB" sz="2400" dirty="0" smtClean="0"/>
              <a:t>Quick Tips for making lessons more Client Centred immediately</a:t>
            </a:r>
            <a:endParaRPr lang="en-GB" sz="2400" dirty="0"/>
          </a:p>
        </p:txBody>
      </p:sp>
      <p:sp>
        <p:nvSpPr>
          <p:cNvPr id="4" name="TextBox 3"/>
          <p:cNvSpPr txBox="1"/>
          <p:nvPr/>
        </p:nvSpPr>
        <p:spPr>
          <a:xfrm>
            <a:off x="2915816" y="1403484"/>
            <a:ext cx="3096344" cy="369332"/>
          </a:xfrm>
          <a:prstGeom prst="rect">
            <a:avLst/>
          </a:prstGeom>
          <a:noFill/>
        </p:spPr>
        <p:txBody>
          <a:bodyPr wrap="square" rtlCol="0">
            <a:spAutoFit/>
          </a:bodyPr>
          <a:lstStyle/>
          <a:p>
            <a:r>
              <a:rPr lang="en-GB" dirty="0" smtClean="0"/>
              <a:t>This presentation will discuss :</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60490"/>
            <a:ext cx="1230935" cy="1368152"/>
          </a:xfrm>
          <a:prstGeom prst="rect">
            <a:avLst/>
          </a:prstGeom>
          <a:pattFill prst="plaid">
            <a:fgClr>
              <a:schemeClr val="tx2"/>
            </a:fgClr>
            <a:bgClr>
              <a:schemeClr val="tx2"/>
            </a:bgClr>
          </a:pattFill>
          <a:ln>
            <a:noFill/>
          </a:ln>
          <a:effectLst>
            <a:outerShdw blurRad="50800" dist="50800" dir="5400000" algn="ctr" rotWithShape="0">
              <a:srgbClr val="000000">
                <a:alpha val="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04664"/>
            <a:ext cx="1230935" cy="1368152"/>
          </a:xfrm>
          <a:prstGeom prst="rect">
            <a:avLst/>
          </a:prstGeom>
          <a:pattFill prst="plaid">
            <a:fgClr>
              <a:schemeClr val="tx2"/>
            </a:fgClr>
            <a:bgClr>
              <a:schemeClr val="tx2"/>
            </a:bgClr>
          </a:pattFill>
          <a:ln>
            <a:noFill/>
          </a:ln>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6640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6298"/>
            <a:ext cx="7776864" cy="1046438"/>
          </a:xfrm>
        </p:spPr>
        <p:txBody>
          <a:bodyPr/>
          <a:lstStyle/>
          <a:p>
            <a:r>
              <a:rPr lang="en-GB" dirty="0" smtClean="0"/>
              <a:t>CCL Quick Tips</a:t>
            </a:r>
            <a:endParaRPr lang="en-GB" dirty="0"/>
          </a:p>
        </p:txBody>
      </p:sp>
      <p:sp>
        <p:nvSpPr>
          <p:cNvPr id="8" name="Content Placeholder 2"/>
          <p:cNvSpPr>
            <a:spLocks noGrp="1"/>
          </p:cNvSpPr>
          <p:nvPr>
            <p:ph idx="1"/>
          </p:nvPr>
        </p:nvSpPr>
        <p:spPr>
          <a:xfrm>
            <a:off x="467544" y="1340768"/>
            <a:ext cx="8229600" cy="5517232"/>
          </a:xfrm>
        </p:spPr>
        <p:txBody>
          <a:bodyPr>
            <a:normAutofit fontScale="62500" lnSpcReduction="20000"/>
          </a:bodyPr>
          <a:lstStyle/>
          <a:p>
            <a:r>
              <a:rPr lang="en-GB" sz="2300" dirty="0" smtClean="0"/>
              <a:t>Focus on the key coaching skills of rapport, open questioning, </a:t>
            </a:r>
            <a:r>
              <a:rPr lang="en-GB" sz="2300" u="sng" dirty="0" smtClean="0"/>
              <a:t>really</a:t>
            </a:r>
            <a:r>
              <a:rPr lang="en-GB" sz="2300" dirty="0" smtClean="0"/>
              <a:t> listening </a:t>
            </a:r>
            <a:br>
              <a:rPr lang="en-GB" sz="2300" dirty="0" smtClean="0"/>
            </a:br>
            <a:r>
              <a:rPr lang="en-GB" sz="2300" dirty="0" smtClean="0"/>
              <a:t>and self-elicited, positive feedback</a:t>
            </a:r>
            <a:br>
              <a:rPr lang="en-GB" sz="2300" dirty="0" smtClean="0"/>
            </a:br>
            <a:endParaRPr lang="en-GB" sz="2300" dirty="0" smtClean="0"/>
          </a:p>
          <a:p>
            <a:r>
              <a:rPr lang="en-GB" sz="2300" dirty="0" smtClean="0"/>
              <a:t>Use (T)GROW with your pupils – let them set the objectives!</a:t>
            </a:r>
          </a:p>
          <a:p>
            <a:endParaRPr lang="en-GB" sz="2300" dirty="0" smtClean="0"/>
          </a:p>
          <a:p>
            <a:r>
              <a:rPr lang="en-GB" sz="2300" dirty="0" smtClean="0"/>
              <a:t>Try to match the client’s preferred learning style and teach accordingly</a:t>
            </a:r>
            <a:br>
              <a:rPr lang="en-GB" sz="2300" dirty="0" smtClean="0"/>
            </a:br>
            <a:r>
              <a:rPr lang="en-GB" sz="2300" dirty="0" smtClean="0"/>
              <a:t>(Visual, Aural, Read/Write or </a:t>
            </a:r>
            <a:r>
              <a:rPr lang="en-GB" sz="2300" dirty="0" err="1" smtClean="0"/>
              <a:t>Kinesthetic</a:t>
            </a:r>
            <a:r>
              <a:rPr lang="en-GB" sz="2300" dirty="0" smtClean="0"/>
              <a:t>)</a:t>
            </a:r>
          </a:p>
          <a:p>
            <a:endParaRPr lang="en-GB" sz="2300" dirty="0"/>
          </a:p>
          <a:p>
            <a:r>
              <a:rPr lang="en-GB" sz="2300" dirty="0" smtClean="0"/>
              <a:t>Avoid the ‘Praise Sandwich’ – it’s negative and they either </a:t>
            </a:r>
            <a:br>
              <a:rPr lang="en-GB" sz="2300" dirty="0" smtClean="0"/>
            </a:br>
            <a:r>
              <a:rPr lang="en-GB" sz="2300" dirty="0" smtClean="0"/>
              <a:t>don’t hear the praise focussing on the  criticism or don’t believe the praise </a:t>
            </a:r>
            <a:br>
              <a:rPr lang="en-GB" sz="2300" dirty="0" smtClean="0"/>
            </a:br>
            <a:r>
              <a:rPr lang="en-GB" sz="2300" dirty="0" smtClean="0"/>
              <a:t>thinking you’re just buttering them up – you are!</a:t>
            </a:r>
          </a:p>
          <a:p>
            <a:endParaRPr lang="en-GB" sz="2300" dirty="0" smtClean="0"/>
          </a:p>
          <a:p>
            <a:r>
              <a:rPr lang="en-GB" sz="2300" dirty="0" smtClean="0"/>
              <a:t>Better to get the client to feedback on  their own </a:t>
            </a:r>
            <a:br>
              <a:rPr lang="en-GB" sz="2300" dirty="0" smtClean="0"/>
            </a:br>
            <a:r>
              <a:rPr lang="en-GB" sz="2300" dirty="0" smtClean="0"/>
              <a:t>performance – be their own </a:t>
            </a:r>
            <a:r>
              <a:rPr lang="en-GB" sz="2300" dirty="0" smtClean="0"/>
              <a:t>critic and you don’t have to </a:t>
            </a:r>
            <a:br>
              <a:rPr lang="en-GB" sz="2300" dirty="0" smtClean="0"/>
            </a:br>
            <a:r>
              <a:rPr lang="en-GB" sz="2300" dirty="0" smtClean="0"/>
              <a:t>deliver the bad news! Target </a:t>
            </a:r>
            <a:r>
              <a:rPr lang="en-GB" sz="2300" dirty="0" smtClean="0"/>
              <a:t>your </a:t>
            </a:r>
            <a:br>
              <a:rPr lang="en-GB" sz="2300" dirty="0" smtClean="0"/>
            </a:br>
            <a:r>
              <a:rPr lang="en-GB" sz="2300" dirty="0" smtClean="0"/>
              <a:t>feedback on areas the client has not </a:t>
            </a:r>
            <a:r>
              <a:rPr lang="en-GB" sz="2300" dirty="0" smtClean="0"/>
              <a:t>noticed.</a:t>
            </a:r>
            <a:endParaRPr lang="en-GB" sz="2300" dirty="0" smtClean="0"/>
          </a:p>
          <a:p>
            <a:pPr marL="0" indent="0">
              <a:buNone/>
            </a:pPr>
            <a:endParaRPr lang="en-GB" sz="2300" dirty="0" smtClean="0"/>
          </a:p>
          <a:p>
            <a:r>
              <a:rPr lang="en-GB" sz="2300" dirty="0" smtClean="0"/>
              <a:t>Use </a:t>
            </a:r>
            <a:r>
              <a:rPr lang="en-GB" sz="2300" dirty="0"/>
              <a:t>a Scaling technique  based on S – E – D – S – S </a:t>
            </a:r>
            <a:br>
              <a:rPr lang="en-GB" sz="2300" dirty="0"/>
            </a:br>
            <a:endParaRPr lang="en-GB" sz="2300" dirty="0"/>
          </a:p>
          <a:p>
            <a:pPr lvl="2"/>
            <a:r>
              <a:rPr lang="en-GB" sz="2300" b="1" u="sng" dirty="0"/>
              <a:t>S</a:t>
            </a:r>
            <a:r>
              <a:rPr lang="en-GB" sz="2300" dirty="0"/>
              <a:t>cale    (student scales their performance from 0 – 10)</a:t>
            </a:r>
          </a:p>
          <a:p>
            <a:pPr lvl="2"/>
            <a:r>
              <a:rPr lang="en-GB" sz="2300" b="1" u="sng" dirty="0"/>
              <a:t>E</a:t>
            </a:r>
            <a:r>
              <a:rPr lang="en-GB" sz="2300" dirty="0"/>
              <a:t>vidence  (why have they given themselves this score? – </a:t>
            </a:r>
            <a:r>
              <a:rPr lang="en-GB" sz="2300" dirty="0" smtClean="0"/>
              <a:t>positives </a:t>
            </a:r>
            <a:r>
              <a:rPr lang="en-GB" sz="2300" dirty="0"/>
              <a:t>too!)</a:t>
            </a:r>
          </a:p>
          <a:p>
            <a:pPr lvl="2"/>
            <a:r>
              <a:rPr lang="en-GB" sz="2300" b="1" u="sng" dirty="0"/>
              <a:t>D</a:t>
            </a:r>
            <a:r>
              <a:rPr lang="en-GB" sz="2300" dirty="0"/>
              <a:t>evelopment  (how do they need to improve?)</a:t>
            </a:r>
          </a:p>
          <a:p>
            <a:pPr lvl="2"/>
            <a:r>
              <a:rPr lang="en-GB" sz="2300" b="1" u="sng" dirty="0"/>
              <a:t>S</a:t>
            </a:r>
            <a:r>
              <a:rPr lang="en-GB" sz="2300" dirty="0"/>
              <a:t>upport (what help do they want from the ADI to improve?)</a:t>
            </a:r>
          </a:p>
          <a:p>
            <a:pPr lvl="2"/>
            <a:r>
              <a:rPr lang="en-GB" sz="2300" b="1" u="sng" dirty="0"/>
              <a:t>S</a:t>
            </a:r>
            <a:r>
              <a:rPr lang="en-GB" sz="2300" dirty="0"/>
              <a:t>uccess (how will they know when they have improved?)</a:t>
            </a:r>
          </a:p>
          <a:p>
            <a:endParaRPr lang="en-GB" sz="2300" dirty="0" smtClean="0"/>
          </a:p>
          <a:p>
            <a:pPr marL="342900" lvl="2" indent="-342900"/>
            <a:r>
              <a:rPr lang="en-GB" sz="2300" dirty="0"/>
              <a:t>Read </a:t>
            </a:r>
            <a:r>
              <a:rPr lang="en-GB" sz="2300" b="1" dirty="0" smtClean="0"/>
              <a:t>‘Can Drivers Really Teach Themselves?” </a:t>
            </a:r>
            <a:r>
              <a:rPr lang="en-GB" sz="2300" dirty="0"/>
              <a:t>by Ian </a:t>
            </a:r>
            <a:r>
              <a:rPr lang="en-GB" sz="2300" dirty="0" smtClean="0"/>
              <a:t>Edwards  (the only UK driving instructor to take part in the HERMES project)</a:t>
            </a:r>
          </a:p>
          <a:p>
            <a:pPr lvl="2"/>
            <a:endParaRPr lang="en-GB" sz="1600" dirty="0" smtClean="0"/>
          </a:p>
          <a:p>
            <a:endParaRPr lang="en-GB" sz="2000" b="1" dirty="0" smtClean="0"/>
          </a:p>
          <a:p>
            <a:endParaRPr lang="en-GB" sz="20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35661"/>
            <a:ext cx="1293388" cy="1120937"/>
          </a:xfrm>
          <a:prstGeom prst="rect">
            <a:avLst/>
          </a:prstGeom>
        </p:spPr>
      </p:pic>
      <p:sp>
        <p:nvSpPr>
          <p:cNvPr id="10" name="Rectangle 9"/>
          <p:cNvSpPr/>
          <p:nvPr/>
        </p:nvSpPr>
        <p:spPr>
          <a:xfrm>
            <a:off x="6640365" y="1613293"/>
            <a:ext cx="151216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762965" y="1628800"/>
            <a:ext cx="1512168" cy="1323439"/>
          </a:xfrm>
          <a:prstGeom prst="rect">
            <a:avLst/>
          </a:prstGeom>
          <a:noFill/>
        </p:spPr>
        <p:txBody>
          <a:bodyPr wrap="square" rtlCol="0">
            <a:spAutoFit/>
          </a:bodyPr>
          <a:lstStyle/>
          <a:p>
            <a:r>
              <a:rPr lang="en-GB" sz="1600" u="sng" dirty="0"/>
              <a:t>(</a:t>
            </a:r>
            <a:r>
              <a:rPr lang="en-GB" sz="1600" u="sng" dirty="0" smtClean="0"/>
              <a:t>T)</a:t>
            </a:r>
            <a:r>
              <a:rPr lang="en-GB" sz="1600" dirty="0" smtClean="0"/>
              <a:t> </a:t>
            </a:r>
            <a:r>
              <a:rPr lang="en-GB" sz="1600" dirty="0" err="1" smtClean="0"/>
              <a:t>opic</a:t>
            </a:r>
            <a:endParaRPr lang="en-GB" sz="1600" dirty="0" smtClean="0"/>
          </a:p>
          <a:p>
            <a:r>
              <a:rPr lang="en-GB" sz="1600" u="sng" dirty="0" smtClean="0"/>
              <a:t>G</a:t>
            </a:r>
            <a:r>
              <a:rPr lang="en-GB" sz="1600" dirty="0" smtClean="0"/>
              <a:t> </a:t>
            </a:r>
            <a:r>
              <a:rPr lang="en-GB" sz="1600" dirty="0" err="1" smtClean="0"/>
              <a:t>oals</a:t>
            </a:r>
            <a:endParaRPr lang="en-GB" sz="1600" dirty="0" smtClean="0"/>
          </a:p>
          <a:p>
            <a:r>
              <a:rPr lang="en-GB" sz="1600" u="sng" dirty="0" smtClean="0"/>
              <a:t>R</a:t>
            </a:r>
            <a:r>
              <a:rPr lang="en-GB" sz="1600" dirty="0" smtClean="0"/>
              <a:t> </a:t>
            </a:r>
            <a:r>
              <a:rPr lang="en-GB" sz="1600" dirty="0" err="1" smtClean="0"/>
              <a:t>eality</a:t>
            </a:r>
            <a:endParaRPr lang="en-GB" sz="1600" dirty="0" smtClean="0"/>
          </a:p>
          <a:p>
            <a:r>
              <a:rPr lang="en-GB" sz="1600" u="sng" dirty="0" smtClean="0"/>
              <a:t>O</a:t>
            </a:r>
            <a:r>
              <a:rPr lang="en-GB" sz="1600" dirty="0" smtClean="0"/>
              <a:t> </a:t>
            </a:r>
            <a:r>
              <a:rPr lang="en-GB" sz="1600" dirty="0" err="1" smtClean="0"/>
              <a:t>ptions</a:t>
            </a:r>
            <a:endParaRPr lang="en-GB" sz="1600" dirty="0" smtClean="0"/>
          </a:p>
          <a:p>
            <a:r>
              <a:rPr lang="en-GB" sz="1600" u="sng" dirty="0" smtClean="0"/>
              <a:t>W</a:t>
            </a:r>
            <a:r>
              <a:rPr lang="en-GB" sz="1600" dirty="0" smtClean="0"/>
              <a:t> ay Forward</a:t>
            </a:r>
            <a:endParaRPr lang="en-GB" sz="16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53070"/>
            <a:ext cx="1699505" cy="93610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574" y="3356992"/>
            <a:ext cx="2991959" cy="1224136"/>
          </a:xfrm>
          <a:prstGeom prst="rect">
            <a:avLst/>
          </a:prstGeom>
        </p:spPr>
      </p:pic>
    </p:spTree>
    <p:extLst>
      <p:ext uri="{BB962C8B-B14F-4D97-AF65-F5344CB8AC3E}">
        <p14:creationId xmlns:p14="http://schemas.microsoft.com/office/powerpoint/2010/main" val="18154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GB" dirty="0" smtClean="0"/>
              <a:t>My Conclusions – a changing role….</a:t>
            </a:r>
            <a:endParaRPr lang="en-GB" dirty="0"/>
          </a:p>
        </p:txBody>
      </p:sp>
      <p:sp>
        <p:nvSpPr>
          <p:cNvPr id="3" name="Content Placeholder 2"/>
          <p:cNvSpPr>
            <a:spLocks noGrp="1"/>
          </p:cNvSpPr>
          <p:nvPr>
            <p:ph idx="1"/>
          </p:nvPr>
        </p:nvSpPr>
        <p:spPr>
          <a:xfrm>
            <a:off x="395536" y="2852936"/>
            <a:ext cx="8511852" cy="4525963"/>
          </a:xfrm>
        </p:spPr>
        <p:txBody>
          <a:bodyPr>
            <a:noAutofit/>
          </a:bodyPr>
          <a:lstStyle/>
          <a:p>
            <a:r>
              <a:rPr lang="en-GB" sz="1400" dirty="0" smtClean="0"/>
              <a:t>A modern ADI can’t just be an ‘instructor’ any more (as if that’s all they ‘just’ were traditionally)</a:t>
            </a:r>
          </a:p>
          <a:p>
            <a:endParaRPr lang="en-GB" sz="1400" dirty="0"/>
          </a:p>
          <a:p>
            <a:r>
              <a:rPr lang="en-GB" sz="1400" dirty="0" smtClean="0"/>
              <a:t>Traditional instructing does not work for everyone – either during the learning process or after the test </a:t>
            </a:r>
            <a:br>
              <a:rPr lang="en-GB" sz="1400" dirty="0" smtClean="0"/>
            </a:br>
            <a:endParaRPr lang="en-GB" sz="1400" dirty="0" smtClean="0"/>
          </a:p>
          <a:p>
            <a:r>
              <a:rPr lang="en-GB" sz="1400" dirty="0" smtClean="0"/>
              <a:t>BUT I’m not going to throw it all away – just modify where required</a:t>
            </a:r>
            <a:br>
              <a:rPr lang="en-GB" sz="1400" dirty="0" smtClean="0"/>
            </a:br>
            <a:endParaRPr lang="en-GB" sz="1400" dirty="0" smtClean="0"/>
          </a:p>
          <a:p>
            <a:r>
              <a:rPr lang="en-GB" sz="1400" dirty="0" smtClean="0"/>
              <a:t>Traditional training, PSTs and core competencies </a:t>
            </a:r>
            <a:r>
              <a:rPr lang="en-GB" sz="1400" dirty="0" smtClean="0"/>
              <a:t>can create </a:t>
            </a:r>
            <a:r>
              <a:rPr lang="en-GB" sz="1400" dirty="0" smtClean="0"/>
              <a:t>ADIs </a:t>
            </a:r>
            <a:r>
              <a:rPr lang="en-GB" sz="1400" smtClean="0"/>
              <a:t>more </a:t>
            </a:r>
            <a:r>
              <a:rPr lang="en-GB" sz="1400" smtClean="0"/>
              <a:t>focussed on</a:t>
            </a:r>
            <a:r>
              <a:rPr lang="en-GB" sz="1400" smtClean="0"/>
              <a:t> </a:t>
            </a:r>
            <a:r>
              <a:rPr lang="en-GB" sz="1400" dirty="0" smtClean="0"/>
              <a:t>drivers passing </a:t>
            </a:r>
            <a:br>
              <a:rPr lang="en-GB" sz="1400" dirty="0" smtClean="0"/>
            </a:br>
            <a:r>
              <a:rPr lang="en-GB" sz="1400" dirty="0" smtClean="0"/>
              <a:t>the test than safe driving for life</a:t>
            </a:r>
            <a:br>
              <a:rPr lang="en-GB" sz="1400" dirty="0" smtClean="0"/>
            </a:br>
            <a:endParaRPr lang="en-GB" sz="1400" dirty="0" smtClean="0"/>
          </a:p>
          <a:p>
            <a:r>
              <a:rPr lang="en-GB" sz="1400" dirty="0" smtClean="0"/>
              <a:t>I give pupils (sorry ‘clients’) too little information about alcohol / drugs / speeding / real driving issues</a:t>
            </a:r>
            <a:br>
              <a:rPr lang="en-GB" sz="1400" dirty="0" smtClean="0"/>
            </a:br>
            <a:endParaRPr lang="en-GB" sz="1400" dirty="0" smtClean="0"/>
          </a:p>
          <a:p>
            <a:r>
              <a:rPr lang="en-GB" sz="1400" dirty="0" smtClean="0"/>
              <a:t>CCL definitely allows me to better engage clients about these real issues</a:t>
            </a:r>
            <a:br>
              <a:rPr lang="en-GB" sz="1400" dirty="0" smtClean="0"/>
            </a:br>
            <a:endParaRPr lang="en-GB" sz="1400" dirty="0" smtClean="0"/>
          </a:p>
          <a:p>
            <a:r>
              <a:rPr lang="en-GB" sz="1400" dirty="0" smtClean="0"/>
              <a:t>To be the best ADI I can be, and make a difference to road safety, I need to place much greater </a:t>
            </a:r>
            <a:br>
              <a:rPr lang="en-GB" sz="1400" dirty="0" smtClean="0"/>
            </a:br>
            <a:r>
              <a:rPr lang="en-GB" sz="1400" dirty="0" smtClean="0"/>
              <a:t>emphasis on the GDE as a teaching aid.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052736"/>
            <a:ext cx="2304256" cy="1493499"/>
          </a:xfrm>
          <a:prstGeom prst="rect">
            <a:avLst/>
          </a:prstGeom>
        </p:spPr>
      </p:pic>
    </p:spTree>
    <p:extLst>
      <p:ext uri="{BB962C8B-B14F-4D97-AF65-F5344CB8AC3E}">
        <p14:creationId xmlns:p14="http://schemas.microsoft.com/office/powerpoint/2010/main" val="8905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429" y="692696"/>
            <a:ext cx="6350000" cy="4787900"/>
          </a:xfrm>
          <a:prstGeom prst="rect">
            <a:avLst/>
          </a:prstGeom>
        </p:spPr>
      </p:pic>
      <p:sp>
        <p:nvSpPr>
          <p:cNvPr id="7" name="Oval 6"/>
          <p:cNvSpPr/>
          <p:nvPr/>
        </p:nvSpPr>
        <p:spPr>
          <a:xfrm>
            <a:off x="1781690" y="1556792"/>
            <a:ext cx="5737932"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35856" y="2060848"/>
            <a:ext cx="8229600" cy="2188840"/>
          </a:xfrm>
        </p:spPr>
        <p:txBody>
          <a:bodyPr>
            <a:normAutofit/>
          </a:bodyPr>
          <a:lstStyle/>
          <a:p>
            <a:pPr marL="0" indent="0" algn="ctr">
              <a:buNone/>
            </a:pPr>
            <a:r>
              <a:rPr lang="en-GB" dirty="0" smtClean="0"/>
              <a:t/>
            </a:r>
            <a:br>
              <a:rPr lang="en-GB" dirty="0" smtClean="0"/>
            </a:br>
            <a:r>
              <a:rPr lang="en-GB" dirty="0" smtClean="0"/>
              <a:t>Thanks for Listening!</a:t>
            </a:r>
          </a:p>
          <a:p>
            <a:pPr marL="0" indent="0" algn="ctr">
              <a:buNone/>
            </a:pPr>
            <a:r>
              <a:rPr lang="en-GB" dirty="0" smtClean="0"/>
              <a:t>Any Questions?</a:t>
            </a:r>
          </a:p>
        </p:txBody>
      </p:sp>
    </p:spTree>
    <p:extLst>
      <p:ext uri="{BB962C8B-B14F-4D97-AF65-F5344CB8AC3E}">
        <p14:creationId xmlns:p14="http://schemas.microsoft.com/office/powerpoint/2010/main" val="175467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4000"/>
                            </p:stCondLst>
                            <p:childTnLst>
                              <p:par>
                                <p:cTn id="22" presetID="26"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par>
                          <p:cTn id="38" fill="hold">
                            <p:stCondLst>
                              <p:cond delay="6000"/>
                            </p:stCondLst>
                            <p:childTnLst>
                              <p:par>
                                <p:cTn id="39" presetID="26" presetClass="entr" presetSubtype="0" fill="hold" grpId="0" nodeType="after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157192"/>
            <a:ext cx="8229600" cy="1143000"/>
          </a:xfrm>
        </p:spPr>
        <p:txBody>
          <a:bodyPr>
            <a:normAutofit/>
          </a:bodyPr>
          <a:lstStyle/>
          <a:p>
            <a:r>
              <a:rPr lang="en-GB" sz="3200" dirty="0" smtClean="0"/>
              <a:t>You might be doing a lot of this already but not appreciate it, and ….....</a:t>
            </a:r>
            <a:endParaRPr lang="en-GB"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3808" y="1340768"/>
            <a:ext cx="3163834" cy="3691140"/>
          </a:xfrm>
        </p:spPr>
      </p:pic>
      <p:sp>
        <p:nvSpPr>
          <p:cNvPr id="5" name="Title 1"/>
          <p:cNvSpPr txBox="1">
            <a:spLocks/>
          </p:cNvSpPr>
          <p:nvPr/>
        </p:nvSpPr>
        <p:spPr>
          <a:xfrm>
            <a:off x="609600"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At this stage, though, it’s important to ….....</a:t>
            </a:r>
            <a:endParaRPr lang="en-GB" sz="3200" dirty="0"/>
          </a:p>
        </p:txBody>
      </p:sp>
    </p:spTree>
    <p:extLst>
      <p:ext uri="{BB962C8B-B14F-4D97-AF65-F5344CB8AC3E}">
        <p14:creationId xmlns:p14="http://schemas.microsoft.com/office/powerpoint/2010/main" val="84236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69160"/>
            <a:ext cx="8229600" cy="1143000"/>
          </a:xfrm>
        </p:spPr>
        <p:txBody>
          <a:bodyPr>
            <a:noAutofit/>
          </a:bodyPr>
          <a:lstStyle/>
          <a:p>
            <a:r>
              <a:rPr lang="en-GB" sz="2800" dirty="0" smtClean="0"/>
              <a:t>Well, most of it, but traditional instructing and ADI training haven’t always been based on common sense…..</a:t>
            </a:r>
            <a:endParaRPr lang="en-GB"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476672"/>
            <a:ext cx="6479697" cy="4042097"/>
          </a:xfrm>
        </p:spPr>
      </p:pic>
    </p:spTree>
    <p:extLst>
      <p:ext uri="{BB962C8B-B14F-4D97-AF65-F5344CB8AC3E}">
        <p14:creationId xmlns:p14="http://schemas.microsoft.com/office/powerpoint/2010/main" val="3005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dirty="0" smtClean="0"/>
              <a:t>Traditional Instruction</a:t>
            </a:r>
            <a:endParaRPr lang="en-GB" dirty="0"/>
          </a:p>
        </p:txBody>
      </p:sp>
      <p:sp>
        <p:nvSpPr>
          <p:cNvPr id="3" name="Content Placeholder 2"/>
          <p:cNvSpPr>
            <a:spLocks noGrp="1"/>
          </p:cNvSpPr>
          <p:nvPr>
            <p:ph idx="1"/>
          </p:nvPr>
        </p:nvSpPr>
        <p:spPr>
          <a:xfrm>
            <a:off x="251520" y="1484784"/>
            <a:ext cx="7848872" cy="5373216"/>
          </a:xfrm>
        </p:spPr>
        <p:txBody>
          <a:bodyPr>
            <a:normAutofit fontScale="55000" lnSpcReduction="20000"/>
          </a:bodyPr>
          <a:lstStyle/>
          <a:p>
            <a:r>
              <a:rPr lang="en-GB" dirty="0" smtClean="0"/>
              <a:t>ADI </a:t>
            </a:r>
            <a:r>
              <a:rPr lang="en-GB" dirty="0"/>
              <a:t>takes on </a:t>
            </a:r>
            <a:r>
              <a:rPr lang="en-GB" b="1" dirty="0"/>
              <a:t>all</a:t>
            </a:r>
            <a:r>
              <a:rPr lang="en-GB" dirty="0"/>
              <a:t> the responsibility for teaching what is </a:t>
            </a:r>
            <a:r>
              <a:rPr lang="en-GB" dirty="0" smtClean="0"/>
              <a:t>needed </a:t>
            </a:r>
            <a:r>
              <a:rPr lang="en-GB" dirty="0"/>
              <a:t>to pass the Driving Test. </a:t>
            </a:r>
            <a:r>
              <a:rPr lang="en-GB" dirty="0" smtClean="0"/>
              <a:t/>
            </a:r>
            <a:br>
              <a:rPr lang="en-GB" dirty="0" smtClean="0"/>
            </a:br>
            <a:endParaRPr lang="en-GB" dirty="0" smtClean="0"/>
          </a:p>
          <a:p>
            <a:r>
              <a:rPr lang="en-GB" dirty="0" smtClean="0"/>
              <a:t>ADI decides what</a:t>
            </a:r>
            <a:r>
              <a:rPr lang="en-GB" dirty="0"/>
              <a:t>, how, where and in what order </a:t>
            </a:r>
            <a:r>
              <a:rPr lang="en-GB" dirty="0" smtClean="0"/>
              <a:t>subjects </a:t>
            </a:r>
            <a:r>
              <a:rPr lang="en-GB" dirty="0"/>
              <a:t>are to be taught. </a:t>
            </a:r>
            <a:r>
              <a:rPr lang="en-GB" dirty="0" smtClean="0"/>
              <a:t/>
            </a:r>
            <a:br>
              <a:rPr lang="en-GB" dirty="0" smtClean="0"/>
            </a:br>
            <a:endParaRPr lang="en-GB" dirty="0" smtClean="0"/>
          </a:p>
          <a:p>
            <a:r>
              <a:rPr lang="en-GB" dirty="0" smtClean="0"/>
              <a:t>ADI decides </a:t>
            </a:r>
            <a:r>
              <a:rPr lang="en-GB" dirty="0"/>
              <a:t>whether the pupil is good enough to </a:t>
            </a:r>
            <a:r>
              <a:rPr lang="en-GB" dirty="0" smtClean="0"/>
              <a:t>move </a:t>
            </a:r>
            <a:r>
              <a:rPr lang="en-GB" dirty="0"/>
              <a:t>on </a:t>
            </a:r>
            <a:r>
              <a:rPr lang="en-GB" dirty="0" smtClean="0"/>
              <a:t>to </a:t>
            </a:r>
            <a:br>
              <a:rPr lang="en-GB" dirty="0" smtClean="0"/>
            </a:br>
            <a:r>
              <a:rPr lang="en-GB" dirty="0" smtClean="0"/>
              <a:t>something </a:t>
            </a:r>
            <a:r>
              <a:rPr lang="en-GB" dirty="0"/>
              <a:t>new, and ultimately when the pupil is </a:t>
            </a:r>
            <a:r>
              <a:rPr lang="en-GB" dirty="0" smtClean="0"/>
              <a:t>test-ready</a:t>
            </a:r>
            <a:r>
              <a:rPr lang="en-GB" dirty="0"/>
              <a:t>. </a:t>
            </a:r>
            <a:r>
              <a:rPr lang="en-GB" dirty="0" smtClean="0"/>
              <a:t/>
            </a:r>
            <a:br>
              <a:rPr lang="en-GB" dirty="0" smtClean="0"/>
            </a:br>
            <a:endParaRPr lang="en-GB" dirty="0" smtClean="0"/>
          </a:p>
          <a:p>
            <a:r>
              <a:rPr lang="en-GB" dirty="0" smtClean="0"/>
              <a:t>Learning is instructor led – the ‘pupil’ </a:t>
            </a:r>
            <a:r>
              <a:rPr lang="en-GB" dirty="0"/>
              <a:t>has a passive role, </a:t>
            </a:r>
            <a:r>
              <a:rPr lang="en-GB" dirty="0" smtClean="0"/>
              <a:t/>
            </a:r>
            <a:br>
              <a:rPr lang="en-GB" dirty="0" smtClean="0"/>
            </a:br>
            <a:r>
              <a:rPr lang="en-GB" dirty="0" smtClean="0"/>
              <a:t>with few </a:t>
            </a:r>
            <a:r>
              <a:rPr lang="en-GB" dirty="0"/>
              <a:t>choices </a:t>
            </a:r>
            <a:r>
              <a:rPr lang="en-GB" dirty="0" smtClean="0"/>
              <a:t>or chances to express themselves. </a:t>
            </a:r>
            <a:r>
              <a:rPr lang="en-GB" dirty="0" smtClean="0"/>
              <a:t/>
            </a:r>
            <a:br>
              <a:rPr lang="en-GB" dirty="0" smtClean="0"/>
            </a:br>
            <a:endParaRPr lang="en-GB" dirty="0" smtClean="0"/>
          </a:p>
          <a:p>
            <a:r>
              <a:rPr lang="en-GB" dirty="0" smtClean="0"/>
              <a:t>It’s a ‘hierarchical</a:t>
            </a:r>
            <a:r>
              <a:rPr lang="en-GB" dirty="0"/>
              <a:t>’ relationship </a:t>
            </a:r>
            <a:br>
              <a:rPr lang="en-GB" dirty="0"/>
            </a:br>
            <a:r>
              <a:rPr lang="en-GB" dirty="0" smtClean="0"/>
              <a:t>(like a parent to child – do what I say!)</a:t>
            </a:r>
            <a:endParaRPr lang="en-GB" dirty="0"/>
          </a:p>
          <a:p>
            <a:endParaRPr lang="en-GB" dirty="0" smtClean="0"/>
          </a:p>
          <a:p>
            <a:r>
              <a:rPr lang="en-GB" dirty="0" smtClean="0"/>
              <a:t>As such it’s a rigid</a:t>
            </a:r>
            <a:r>
              <a:rPr lang="en-GB" dirty="0"/>
              <a:t>, ‘one size fits all’ approach to learning </a:t>
            </a:r>
            <a:r>
              <a:rPr lang="en-GB" dirty="0" smtClean="0"/>
              <a:t/>
            </a:r>
            <a:br>
              <a:rPr lang="en-GB" dirty="0" smtClean="0"/>
            </a:br>
            <a:endParaRPr lang="en-GB" dirty="0" smtClean="0"/>
          </a:p>
          <a:p>
            <a:r>
              <a:rPr lang="en-GB" dirty="0" smtClean="0"/>
              <a:t>The </a:t>
            </a:r>
            <a:r>
              <a:rPr lang="en-GB" dirty="0"/>
              <a:t>ultimate aim </a:t>
            </a:r>
            <a:r>
              <a:rPr lang="en-GB" dirty="0" smtClean="0"/>
              <a:t>is to </a:t>
            </a:r>
            <a:r>
              <a:rPr lang="en-GB" dirty="0"/>
              <a:t>achieve ‘test standard’. </a:t>
            </a:r>
            <a:r>
              <a:rPr lang="en-GB" dirty="0" smtClean="0"/>
              <a:t/>
            </a:r>
            <a:br>
              <a:rPr lang="en-GB" dirty="0" smtClean="0"/>
            </a:br>
            <a:r>
              <a:rPr lang="en-GB" dirty="0" smtClean="0"/>
              <a:t>Risky </a:t>
            </a:r>
            <a:r>
              <a:rPr lang="en-GB" dirty="0"/>
              <a:t>behaviour and personality traits that may </a:t>
            </a:r>
            <a:r>
              <a:rPr lang="en-GB" dirty="0" smtClean="0"/>
              <a:t/>
            </a:r>
            <a:br>
              <a:rPr lang="en-GB" dirty="0" smtClean="0"/>
            </a:br>
            <a:r>
              <a:rPr lang="en-GB" dirty="0" smtClean="0"/>
              <a:t>surface </a:t>
            </a:r>
            <a:r>
              <a:rPr lang="en-GB" dirty="0"/>
              <a:t>and affect post-test driving </a:t>
            </a:r>
            <a:r>
              <a:rPr lang="en-GB" dirty="0" smtClean="0"/>
              <a:t>are </a:t>
            </a:r>
            <a:r>
              <a:rPr lang="en-GB" dirty="0"/>
              <a:t>stifled, </a:t>
            </a:r>
            <a:r>
              <a:rPr lang="en-GB" dirty="0" smtClean="0"/>
              <a:t/>
            </a:r>
            <a:br>
              <a:rPr lang="en-GB" dirty="0" smtClean="0"/>
            </a:br>
            <a:r>
              <a:rPr lang="en-GB" dirty="0" smtClean="0"/>
              <a:t>hidden</a:t>
            </a:r>
            <a:r>
              <a:rPr lang="en-GB" dirty="0"/>
              <a:t>, and therefore  never challenged</a:t>
            </a:r>
            <a:r>
              <a:rPr lang="en-GB" dirty="0" smtClean="0"/>
              <a:t>.</a:t>
            </a:r>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2996952"/>
            <a:ext cx="2627784" cy="3096344"/>
          </a:xfrm>
          <a:prstGeom prst="rect">
            <a:avLst/>
          </a:prstGeom>
        </p:spPr>
      </p:pic>
    </p:spTree>
    <p:extLst>
      <p:ext uri="{BB962C8B-B14F-4D97-AF65-F5344CB8AC3E}">
        <p14:creationId xmlns:p14="http://schemas.microsoft.com/office/powerpoint/2010/main" val="210883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09" y="116632"/>
            <a:ext cx="8135915" cy="850106"/>
          </a:xfrm>
        </p:spPr>
        <p:txBody>
          <a:bodyPr>
            <a:noAutofit/>
          </a:bodyPr>
          <a:lstStyle/>
          <a:p>
            <a:r>
              <a:rPr lang="en-GB" sz="2800" dirty="0" smtClean="0"/>
              <a:t>Who knows what they really think, feel or believe??….</a:t>
            </a:r>
            <a:endParaRPr lang="en-GB" sz="2800" dirty="0"/>
          </a:p>
        </p:txBody>
      </p:sp>
      <p:sp>
        <p:nvSpPr>
          <p:cNvPr id="5" name="Cloud Callout 4"/>
          <p:cNvSpPr/>
          <p:nvPr/>
        </p:nvSpPr>
        <p:spPr>
          <a:xfrm rot="173879">
            <a:off x="3501342" y="847858"/>
            <a:ext cx="2564774" cy="206951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smtClean="0">
                <a:solidFill>
                  <a:srgbClr val="FFFF00"/>
                </a:solidFill>
              </a:rPr>
              <a:t>“Mum and dad don’t drive like this, but I’d better play the game for now if I want to pass my test”</a:t>
            </a:r>
            <a:endParaRPr lang="en-GB" sz="1600" i="1" dirty="0">
              <a:solidFill>
                <a:srgbClr val="FFFF00"/>
              </a:solidFill>
            </a:endParaRPr>
          </a:p>
        </p:txBody>
      </p:sp>
      <p:sp>
        <p:nvSpPr>
          <p:cNvPr id="6" name="Cloud Callout 5"/>
          <p:cNvSpPr/>
          <p:nvPr/>
        </p:nvSpPr>
        <p:spPr>
          <a:xfrm rot="546141">
            <a:off x="6279837" y="1001633"/>
            <a:ext cx="2754594" cy="22353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p>
          <a:p>
            <a:pPr algn="ctr"/>
            <a:r>
              <a:rPr lang="en-GB" sz="1600" dirty="0" smtClean="0">
                <a:solidFill>
                  <a:srgbClr val="FF0000"/>
                </a:solidFill>
              </a:rPr>
              <a:t>“</a:t>
            </a:r>
            <a:r>
              <a:rPr lang="en-GB" sz="1600" i="1" dirty="0" smtClean="0">
                <a:solidFill>
                  <a:srgbClr val="FF0000"/>
                </a:solidFill>
              </a:rPr>
              <a:t>I can’t wait to pass my test and get rid of this </a:t>
            </a:r>
            <a:r>
              <a:rPr lang="en-GB" sz="1600" i="1" dirty="0" err="1" smtClean="0">
                <a:solidFill>
                  <a:srgbClr val="FF0000"/>
                </a:solidFill>
              </a:rPr>
              <a:t>muppet</a:t>
            </a:r>
            <a:r>
              <a:rPr lang="en-GB" sz="1600" i="1" dirty="0" smtClean="0">
                <a:solidFill>
                  <a:srgbClr val="FF0000"/>
                </a:solidFill>
              </a:rPr>
              <a:t>!! Then I’ll finally be in charge and can do what I want at last”</a:t>
            </a:r>
          </a:p>
          <a:p>
            <a:pPr algn="ctr"/>
            <a:endParaRPr lang="en-GB" sz="1600" dirty="0"/>
          </a:p>
        </p:txBody>
      </p:sp>
      <p:sp>
        <p:nvSpPr>
          <p:cNvPr id="7" name="Cloud Callout 6"/>
          <p:cNvSpPr/>
          <p:nvPr/>
        </p:nvSpPr>
        <p:spPr>
          <a:xfrm rot="546141">
            <a:off x="627157" y="935246"/>
            <a:ext cx="2777116" cy="22389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0000"/>
                </a:solidFill>
              </a:rPr>
              <a:t>“I know driving fast is a wee bit daft, but I loved it and my friends thought it was a great laugh!!”</a:t>
            </a:r>
            <a:endParaRPr lang="en-GB" sz="1600" dirty="0">
              <a:solidFill>
                <a:srgbClr val="FF0000"/>
              </a:solidFill>
            </a:endParaRPr>
          </a:p>
        </p:txBody>
      </p:sp>
      <p:sp>
        <p:nvSpPr>
          <p:cNvPr id="8" name="Cloud Callout 7"/>
          <p:cNvSpPr/>
          <p:nvPr/>
        </p:nvSpPr>
        <p:spPr>
          <a:xfrm rot="546141">
            <a:off x="121472" y="3471966"/>
            <a:ext cx="2665570" cy="174786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“I’m just not getting this, I wish he could have explained it differently”</a:t>
            </a:r>
            <a:endParaRPr lang="en-GB" sz="1600" dirty="0"/>
          </a:p>
        </p:txBody>
      </p:sp>
      <p:sp>
        <p:nvSpPr>
          <p:cNvPr id="9" name="Cloud Callout 8"/>
          <p:cNvSpPr/>
          <p:nvPr/>
        </p:nvSpPr>
        <p:spPr>
          <a:xfrm rot="546141">
            <a:off x="6571291" y="3408744"/>
            <a:ext cx="2619460" cy="181515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“He keeps telling me to take my time, but that guy behind looks really annoyed with me for holding him up“</a:t>
            </a:r>
            <a:endParaRPr lang="en-GB" sz="1400" dirty="0"/>
          </a:p>
        </p:txBody>
      </p:sp>
      <p:sp>
        <p:nvSpPr>
          <p:cNvPr id="11" name="Cloud Callout 10"/>
          <p:cNvSpPr/>
          <p:nvPr/>
        </p:nvSpPr>
        <p:spPr>
          <a:xfrm rot="546141">
            <a:off x="4668331" y="4863530"/>
            <a:ext cx="2426081" cy="17742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0000"/>
                </a:solidFill>
              </a:rPr>
              <a:t>“It’s ok to use your phone whilst driving – my brother does and he’s never crashed!”</a:t>
            </a:r>
            <a:endParaRPr lang="en-GB" sz="1400" dirty="0">
              <a:solidFill>
                <a:srgbClr val="FF0000"/>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8209" y="3284984"/>
            <a:ext cx="2682636" cy="1448974"/>
          </a:xfrm>
        </p:spPr>
      </p:pic>
      <p:sp>
        <p:nvSpPr>
          <p:cNvPr id="12" name="Cloud Callout 11"/>
          <p:cNvSpPr/>
          <p:nvPr/>
        </p:nvSpPr>
        <p:spPr>
          <a:xfrm rot="546141">
            <a:off x="2149332" y="4762884"/>
            <a:ext cx="2382933" cy="18789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FF00"/>
                </a:solidFill>
              </a:rPr>
              <a:t>“I thought I did that really well – I felt crap when he told me it was rubbish! I’m not enjoying this”</a:t>
            </a:r>
            <a:endParaRPr lang="en-GB" sz="1400" dirty="0">
              <a:solidFill>
                <a:srgbClr val="FFFF00"/>
              </a:solidFill>
            </a:endParaRPr>
          </a:p>
        </p:txBody>
      </p:sp>
    </p:spTree>
    <p:extLst>
      <p:ext uri="{BB962C8B-B14F-4D97-AF65-F5344CB8AC3E}">
        <p14:creationId xmlns:p14="http://schemas.microsoft.com/office/powerpoint/2010/main" val="18742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fltVal val="0"/>
                                          </p:val>
                                        </p:tav>
                                        <p:tav tm="100000">
                                          <p:val>
                                            <p:strVal val="#ppt_w"/>
                                          </p:val>
                                        </p:tav>
                                      </p:tavLst>
                                    </p:anim>
                                    <p:anim calcmode="lin" valueType="num">
                                      <p:cBhvr>
                                        <p:cTn id="53" dur="1000" fill="hold"/>
                                        <p:tgtEl>
                                          <p:spTgt spid="11"/>
                                        </p:tgtEl>
                                        <p:attrNameLst>
                                          <p:attrName>ppt_h</p:attrName>
                                        </p:attrNameLst>
                                      </p:cBhvr>
                                      <p:tavLst>
                                        <p:tav tm="0">
                                          <p:val>
                                            <p:fltVal val="0"/>
                                          </p:val>
                                        </p:tav>
                                        <p:tav tm="100000">
                                          <p:val>
                                            <p:strVal val="#ppt_h"/>
                                          </p:val>
                                        </p:tav>
                                      </p:tavLst>
                                    </p:anim>
                                    <p:anim calcmode="lin" valueType="num">
                                      <p:cBhvr>
                                        <p:cTn id="54" dur="1000" fill="hold"/>
                                        <p:tgtEl>
                                          <p:spTgt spid="11"/>
                                        </p:tgtEl>
                                        <p:attrNameLst>
                                          <p:attrName>style.rotation</p:attrName>
                                        </p:attrNameLst>
                                      </p:cBhvr>
                                      <p:tavLst>
                                        <p:tav tm="0">
                                          <p:val>
                                            <p:fltVal val="90"/>
                                          </p:val>
                                        </p:tav>
                                        <p:tav tm="100000">
                                          <p:val>
                                            <p:fltVal val="0"/>
                                          </p:val>
                                        </p:tav>
                                      </p:tavLst>
                                    </p:anim>
                                    <p:animEffect transition="in" filter="fade">
                                      <p:cBhvr>
                                        <p:cTn id="55" dur="1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94128" cy="922114"/>
          </a:xfrm>
        </p:spPr>
        <p:txBody>
          <a:bodyPr>
            <a:normAutofit fontScale="90000"/>
          </a:bodyPr>
          <a:lstStyle/>
          <a:p>
            <a:r>
              <a:rPr lang="en-GB" dirty="0" smtClean="0"/>
              <a:t>Traditional Instruction - fit for purpose?</a:t>
            </a:r>
            <a:endParaRPr lang="en-GB" dirty="0"/>
          </a:p>
        </p:txBody>
      </p:sp>
      <p:sp>
        <p:nvSpPr>
          <p:cNvPr id="3" name="Content Placeholder 2"/>
          <p:cNvSpPr>
            <a:spLocks noGrp="1"/>
          </p:cNvSpPr>
          <p:nvPr>
            <p:ph idx="1"/>
          </p:nvPr>
        </p:nvSpPr>
        <p:spPr>
          <a:xfrm>
            <a:off x="457200" y="1600200"/>
            <a:ext cx="8229600" cy="2116831"/>
          </a:xfrm>
        </p:spPr>
        <p:txBody>
          <a:bodyPr>
            <a:normAutofit/>
          </a:bodyPr>
          <a:lstStyle/>
          <a:p>
            <a:r>
              <a:rPr lang="en-GB" sz="2800" dirty="0" smtClean="0"/>
              <a:t>Great for structure</a:t>
            </a:r>
          </a:p>
          <a:p>
            <a:r>
              <a:rPr lang="en-GB" sz="2800" dirty="0"/>
              <a:t>G</a:t>
            </a:r>
            <a:r>
              <a:rPr lang="en-GB" sz="2800" dirty="0" smtClean="0"/>
              <a:t>ets them through the test</a:t>
            </a:r>
          </a:p>
          <a:p>
            <a:r>
              <a:rPr lang="en-GB" sz="2800" dirty="0"/>
              <a:t>S</a:t>
            </a:r>
            <a:r>
              <a:rPr lang="en-GB" sz="2800" dirty="0" smtClean="0"/>
              <a:t>uits the instructor</a:t>
            </a:r>
            <a:r>
              <a:rPr lang="en-GB" dirty="0" smtClean="0"/>
              <a:t/>
            </a:r>
            <a:br>
              <a:rPr lang="en-GB" dirty="0" smtClean="0"/>
            </a:b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492" y="1196752"/>
            <a:ext cx="2199836" cy="21602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554" y="3933056"/>
            <a:ext cx="1895271" cy="1895271"/>
          </a:xfrm>
          <a:prstGeom prst="rect">
            <a:avLst/>
          </a:prstGeom>
        </p:spPr>
      </p:pic>
      <p:sp>
        <p:nvSpPr>
          <p:cNvPr id="6" name="TextBox 5"/>
          <p:cNvSpPr txBox="1"/>
          <p:nvPr/>
        </p:nvSpPr>
        <p:spPr>
          <a:xfrm>
            <a:off x="467544" y="3717033"/>
            <a:ext cx="6840760" cy="1661993"/>
          </a:xfrm>
          <a:prstGeom prst="rect">
            <a:avLst/>
          </a:prstGeom>
          <a:noFill/>
        </p:spPr>
        <p:txBody>
          <a:bodyPr wrap="square" rtlCol="0">
            <a:spAutoFit/>
          </a:bodyPr>
          <a:lstStyle/>
          <a:p>
            <a:pPr marL="285750" indent="-285750">
              <a:buFont typeface="Arial" pitchFamily="34" charset="0"/>
              <a:buChar char="•"/>
            </a:pPr>
            <a:r>
              <a:rPr lang="en-GB" sz="2800" b="1" dirty="0" smtClean="0"/>
              <a:t>BUT</a:t>
            </a:r>
            <a:r>
              <a:rPr lang="en-GB" sz="2800" dirty="0" smtClean="0"/>
              <a:t> argued that the client’s underlying beliefs, values and motivations are not </a:t>
            </a:r>
            <a:br>
              <a:rPr lang="en-GB" sz="2800" dirty="0" smtClean="0"/>
            </a:br>
            <a:r>
              <a:rPr lang="en-GB" sz="2800" dirty="0" smtClean="0"/>
              <a:t>challenged or discussed . </a:t>
            </a:r>
          </a:p>
          <a:p>
            <a:endParaRPr lang="en-GB" dirty="0"/>
          </a:p>
        </p:txBody>
      </p:sp>
      <p:sp>
        <p:nvSpPr>
          <p:cNvPr id="7" name="TextBox 6"/>
          <p:cNvSpPr txBox="1"/>
          <p:nvPr/>
        </p:nvSpPr>
        <p:spPr>
          <a:xfrm>
            <a:off x="500031" y="5350349"/>
            <a:ext cx="6336704" cy="1231106"/>
          </a:xfrm>
          <a:prstGeom prst="rect">
            <a:avLst/>
          </a:prstGeom>
          <a:noFill/>
        </p:spPr>
        <p:txBody>
          <a:bodyPr wrap="square" rtlCol="0">
            <a:spAutoFit/>
          </a:bodyPr>
          <a:lstStyle/>
          <a:p>
            <a:pPr marL="457200" indent="-457200">
              <a:buFont typeface="Arial" pitchFamily="34" charset="0"/>
              <a:buChar char="•"/>
            </a:pPr>
            <a:r>
              <a:rPr lang="en-GB" sz="2800" dirty="0"/>
              <a:t>So after the test, </a:t>
            </a:r>
            <a:r>
              <a:rPr lang="en-GB" sz="2800" dirty="0" smtClean="0"/>
              <a:t>Safe </a:t>
            </a:r>
            <a:r>
              <a:rPr lang="en-GB" sz="2800" dirty="0"/>
              <a:t>Driving for Life…..????</a:t>
            </a:r>
          </a:p>
          <a:p>
            <a:pPr marL="285750" indent="-285750">
              <a:buFont typeface="Arial" pitchFamily="34" charset="0"/>
              <a:buChar char="•"/>
            </a:pP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540877"/>
            <a:ext cx="544334" cy="679627"/>
          </a:xfrm>
          <a:prstGeom prst="rect">
            <a:avLst/>
          </a:prstGeom>
        </p:spPr>
      </p:pic>
    </p:spTree>
    <p:extLst>
      <p:ext uri="{BB962C8B-B14F-4D97-AF65-F5344CB8AC3E}">
        <p14:creationId xmlns:p14="http://schemas.microsoft.com/office/powerpoint/2010/main" val="69906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02632"/>
            <a:ext cx="8057103" cy="5555368"/>
          </a:xfrm>
        </p:spPr>
        <p:txBody>
          <a:bodyPr>
            <a:noAutofit/>
          </a:bodyPr>
          <a:lstStyle/>
          <a:p>
            <a:r>
              <a:rPr lang="en-GB" sz="1400" dirty="0" smtClean="0"/>
              <a:t>Road crashes are the single biggest killer of young </a:t>
            </a:r>
            <a:r>
              <a:rPr lang="en-GB" sz="1400" dirty="0"/>
              <a:t> </a:t>
            </a:r>
            <a:r>
              <a:rPr lang="en-GB" sz="1400" dirty="0" smtClean="0"/>
              <a:t>people in the UK</a:t>
            </a:r>
          </a:p>
          <a:p>
            <a:endParaRPr lang="en-GB" sz="1400" dirty="0" smtClean="0"/>
          </a:p>
          <a:p>
            <a:r>
              <a:rPr lang="en-GB" sz="1400" dirty="0" smtClean="0"/>
              <a:t>170  road deaths in Scotland last year – that’s more than 3 a week.  70% are on rural roads.</a:t>
            </a:r>
            <a:br>
              <a:rPr lang="en-GB" sz="1400" dirty="0" smtClean="0"/>
            </a:br>
            <a:endParaRPr lang="en-GB" sz="1400" dirty="0" smtClean="0"/>
          </a:p>
          <a:p>
            <a:r>
              <a:rPr lang="en-GB" sz="1400" dirty="0"/>
              <a:t>1,959 </a:t>
            </a:r>
            <a:r>
              <a:rPr lang="en-GB" sz="1400" u="sng" dirty="0"/>
              <a:t>seriously</a:t>
            </a:r>
            <a:r>
              <a:rPr lang="en-GB" sz="1400" dirty="0"/>
              <a:t> </a:t>
            </a:r>
            <a:r>
              <a:rPr lang="en-GB" sz="1400" dirty="0" smtClean="0"/>
              <a:t>injured in </a:t>
            </a:r>
            <a:r>
              <a:rPr lang="en-GB" sz="1400" dirty="0"/>
              <a:t>S</a:t>
            </a:r>
            <a:r>
              <a:rPr lang="en-GB" sz="1400" dirty="0" smtClean="0"/>
              <a:t>cotland last year – that’s about 38 per week.</a:t>
            </a:r>
            <a:br>
              <a:rPr lang="en-GB" sz="1400" dirty="0" smtClean="0"/>
            </a:br>
            <a:endParaRPr lang="en-GB" sz="1400" dirty="0" smtClean="0"/>
          </a:p>
          <a:p>
            <a:r>
              <a:rPr lang="en-GB" sz="1400" dirty="0" smtClean="0"/>
              <a:t>17 – 20 </a:t>
            </a:r>
            <a:r>
              <a:rPr lang="en-GB" sz="1400" dirty="0" err="1" smtClean="0"/>
              <a:t>yr</a:t>
            </a:r>
            <a:r>
              <a:rPr lang="en-GB" sz="1400" dirty="0"/>
              <a:t>-</a:t>
            </a:r>
            <a:r>
              <a:rPr lang="en-GB" sz="1400" dirty="0" smtClean="0"/>
              <a:t>olds are involved in 25%  of fatal or serious road crashes despite making up only 12% of driver population. An 18-yr-old driver </a:t>
            </a:r>
            <a:r>
              <a:rPr lang="en-GB" sz="1400" dirty="0"/>
              <a:t>is more than three times as likely to be involved in a crash as a 48 </a:t>
            </a:r>
            <a:r>
              <a:rPr lang="en-GB" sz="1400" dirty="0" err="1" smtClean="0"/>
              <a:t>yr</a:t>
            </a:r>
            <a:r>
              <a:rPr lang="en-GB" sz="1400" dirty="0" smtClean="0"/>
              <a:t>-old</a:t>
            </a:r>
            <a:br>
              <a:rPr lang="en-GB" sz="1400" dirty="0" smtClean="0"/>
            </a:br>
            <a:endParaRPr lang="en-GB" sz="1400" dirty="0"/>
          </a:p>
          <a:p>
            <a:r>
              <a:rPr lang="en-GB" sz="1400" dirty="0" smtClean="0"/>
              <a:t>Young </a:t>
            </a:r>
            <a:r>
              <a:rPr lang="en-GB" sz="1400" dirty="0"/>
              <a:t>male drivers </a:t>
            </a:r>
            <a:r>
              <a:rPr lang="en-GB" sz="1400" dirty="0" smtClean="0"/>
              <a:t>are 7 times more </a:t>
            </a:r>
            <a:r>
              <a:rPr lang="en-GB" sz="1400" dirty="0"/>
              <a:t>at risk </a:t>
            </a:r>
            <a:r>
              <a:rPr lang="en-GB" sz="1400" dirty="0" smtClean="0"/>
              <a:t>of crashing than </a:t>
            </a:r>
            <a:r>
              <a:rPr lang="en-GB" sz="1400" dirty="0"/>
              <a:t>all male drivers - but between the hours of 2am and 5am their risk is 17 times </a:t>
            </a:r>
            <a:r>
              <a:rPr lang="en-GB" sz="1400" dirty="0" smtClean="0"/>
              <a:t>higher</a:t>
            </a:r>
            <a:br>
              <a:rPr lang="en-GB" sz="1400" dirty="0" smtClean="0"/>
            </a:br>
            <a:endParaRPr lang="en-GB" sz="1400" dirty="0" smtClean="0"/>
          </a:p>
          <a:p>
            <a:r>
              <a:rPr lang="en-GB" sz="1400" dirty="0" smtClean="0"/>
              <a:t>With two or more passengers, the fatal crash risk for 17-19 year-old drivers is more than five times it is when driving alone</a:t>
            </a:r>
            <a:br>
              <a:rPr lang="en-GB" sz="1400" dirty="0" smtClean="0"/>
            </a:br>
            <a:endParaRPr lang="en-GB" sz="1400" dirty="0" smtClean="0"/>
          </a:p>
          <a:p>
            <a:r>
              <a:rPr lang="en-GB" sz="1400" dirty="0" smtClean="0"/>
              <a:t>Of </a:t>
            </a:r>
            <a:r>
              <a:rPr lang="en-GB" sz="1400" dirty="0"/>
              <a:t>young people killed on roads, only one-third of young drivers and one-fifth of young passengers </a:t>
            </a:r>
            <a:r>
              <a:rPr lang="en-GB" sz="1400" dirty="0" smtClean="0"/>
              <a:t>were wearing seat belts ……</a:t>
            </a:r>
            <a:br>
              <a:rPr lang="en-GB" sz="1400" dirty="0" smtClean="0"/>
            </a:br>
            <a:endParaRPr lang="en-GB" sz="1400" dirty="0" smtClean="0"/>
          </a:p>
          <a:p>
            <a:r>
              <a:rPr lang="en-GB" sz="1400" dirty="0" smtClean="0"/>
              <a:t>But the most shocking of all…</a:t>
            </a:r>
          </a:p>
          <a:p>
            <a:r>
              <a:rPr lang="en-GB" sz="1800" dirty="0" smtClean="0">
                <a:solidFill>
                  <a:srgbClr val="FF0000"/>
                </a:solidFill>
              </a:rPr>
              <a:t>One </a:t>
            </a:r>
            <a:r>
              <a:rPr lang="en-GB" sz="1800" dirty="0">
                <a:solidFill>
                  <a:srgbClr val="FF0000"/>
                </a:solidFill>
              </a:rPr>
              <a:t>in five new drivers has a crash within six months of passing their </a:t>
            </a:r>
            <a:r>
              <a:rPr lang="en-GB" sz="1800" dirty="0" smtClean="0">
                <a:solidFill>
                  <a:srgbClr val="FF0000"/>
                </a:solidFill>
              </a:rPr>
              <a:t>test!!</a:t>
            </a:r>
          </a:p>
          <a:p>
            <a:pPr lvl="1"/>
            <a:r>
              <a:rPr lang="en-GB" sz="1400" dirty="0" smtClean="0"/>
              <a:t>(not my pupils though, must be someone else’s ……..)</a:t>
            </a:r>
            <a:r>
              <a:rPr lang="en-GB" sz="1400" dirty="0">
                <a:solidFill>
                  <a:srgbClr val="FF0000"/>
                </a:solidFill>
              </a:rPr>
              <a:t/>
            </a:r>
            <a:br>
              <a:rPr lang="en-GB" sz="1400" dirty="0">
                <a:solidFill>
                  <a:srgbClr val="FF0000"/>
                </a:solidFill>
              </a:rPr>
            </a:br>
            <a:endParaRPr lang="en-GB" sz="1400" dirty="0">
              <a:solidFill>
                <a:srgbClr val="FF0000"/>
              </a:solidFill>
            </a:endParaRPr>
          </a:p>
          <a:p>
            <a:endParaRPr lang="en-GB" sz="1800" dirty="0" smtClean="0"/>
          </a:p>
          <a:p>
            <a:pPr marL="0" indent="0">
              <a:buNone/>
            </a:pPr>
            <a:endParaRPr lang="en-GB" sz="1400" dirty="0" smtClean="0"/>
          </a:p>
          <a:p>
            <a:endParaRPr lang="en-GB" sz="1400" dirty="0" smtClean="0"/>
          </a:p>
          <a:p>
            <a:endParaRPr lang="en-GB" sz="1200" dirty="0" smtClean="0"/>
          </a:p>
          <a:p>
            <a:endParaRPr lang="en-GB" sz="1200" dirty="0"/>
          </a:p>
        </p:txBody>
      </p:sp>
      <p:sp>
        <p:nvSpPr>
          <p:cNvPr id="4" name="TextBox 3"/>
          <p:cNvSpPr txBox="1"/>
          <p:nvPr/>
        </p:nvSpPr>
        <p:spPr>
          <a:xfrm>
            <a:off x="0" y="431192"/>
            <a:ext cx="5904656" cy="523220"/>
          </a:xfrm>
          <a:prstGeom prst="rect">
            <a:avLst/>
          </a:prstGeom>
          <a:noFill/>
        </p:spPr>
        <p:txBody>
          <a:bodyPr wrap="square" rtlCol="0">
            <a:spAutoFit/>
          </a:bodyPr>
          <a:lstStyle/>
          <a:p>
            <a:pPr algn="ctr"/>
            <a:r>
              <a:rPr lang="en-GB" sz="2800" dirty="0" smtClean="0"/>
              <a:t>Some Hard Facts about Young Drivers</a:t>
            </a:r>
          </a:p>
        </p:txBody>
      </p:sp>
      <p:sp>
        <p:nvSpPr>
          <p:cNvPr id="7" name="TextBox 6"/>
          <p:cNvSpPr txBox="1"/>
          <p:nvPr/>
        </p:nvSpPr>
        <p:spPr>
          <a:xfrm>
            <a:off x="386521" y="3428999"/>
            <a:ext cx="184731" cy="369332"/>
          </a:xfrm>
          <a:prstGeom prst="rect">
            <a:avLst/>
          </a:prstGeom>
          <a:noFill/>
        </p:spPr>
        <p:txBody>
          <a:bodyPr wrap="none" rtlCol="0">
            <a:spAutoFit/>
          </a:bodyPr>
          <a:lstStyle/>
          <a:p>
            <a:endParaRPr lang="en-GB" b="1" u="sng" dirty="0">
              <a:solidFill>
                <a:srgbClr val="FF0000"/>
              </a:solidFill>
            </a:endParaRPr>
          </a:p>
        </p:txBody>
      </p:sp>
      <p:sp>
        <p:nvSpPr>
          <p:cNvPr id="8" name="TextBox 7"/>
          <p:cNvSpPr txBox="1"/>
          <p:nvPr/>
        </p:nvSpPr>
        <p:spPr>
          <a:xfrm>
            <a:off x="251520" y="3752165"/>
            <a:ext cx="184731" cy="369332"/>
          </a:xfrm>
          <a:prstGeom prst="rect">
            <a:avLst/>
          </a:prstGeom>
          <a:noFill/>
        </p:spPr>
        <p:txBody>
          <a:bodyPr wrap="none" rtlCol="0">
            <a:spAutoFit/>
          </a:bodyPr>
          <a:lstStyle/>
          <a:p>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913" y="235602"/>
            <a:ext cx="2286000" cy="914400"/>
          </a:xfrm>
          <a:prstGeom prst="rect">
            <a:avLst/>
          </a:prstGeom>
        </p:spPr>
      </p:pic>
    </p:spTree>
    <p:extLst>
      <p:ext uri="{BB962C8B-B14F-4D97-AF65-F5344CB8AC3E}">
        <p14:creationId xmlns:p14="http://schemas.microsoft.com/office/powerpoint/2010/main" val="25794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4000"/>
                                        <p:tgtEl>
                                          <p:spTgt spid="3">
                                            <p:txEl>
                                              <p:pRg st="9" end="9"/>
                                            </p:txEl>
                                          </p:spTgt>
                                        </p:tgtEl>
                                      </p:cBhvr>
                                    </p:animEffect>
                                    <p:anim calcmode="lin" valueType="num">
                                      <p:cBhvr>
                                        <p:cTn id="56" dur="4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57" dur="4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4000"/>
                                        <p:tgtEl>
                                          <p:spTgt spid="3">
                                            <p:txEl>
                                              <p:pRg st="10" end="10"/>
                                            </p:txEl>
                                          </p:spTgt>
                                        </p:tgtEl>
                                      </p:cBhvr>
                                    </p:animEffect>
                                    <p:anim calcmode="lin" valueType="num">
                                      <p:cBhvr>
                                        <p:cTn id="63" dur="4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64" dur="4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600" dirty="0" smtClean="0"/>
              <a:t>What’s behind the statistics?</a:t>
            </a:r>
            <a:endParaRPr lang="en-GB" sz="3600" dirty="0"/>
          </a:p>
        </p:txBody>
      </p:sp>
      <p:sp>
        <p:nvSpPr>
          <p:cNvPr id="3" name="Content Placeholder 2"/>
          <p:cNvSpPr>
            <a:spLocks noGrp="1"/>
          </p:cNvSpPr>
          <p:nvPr>
            <p:ph idx="1"/>
          </p:nvPr>
        </p:nvSpPr>
        <p:spPr>
          <a:xfrm>
            <a:off x="482543" y="1268760"/>
            <a:ext cx="8229600" cy="3475562"/>
          </a:xfrm>
        </p:spPr>
        <p:txBody>
          <a:bodyPr>
            <a:normAutofit fontScale="70000" lnSpcReduction="20000"/>
          </a:bodyPr>
          <a:lstStyle/>
          <a:p>
            <a:r>
              <a:rPr lang="en-GB" sz="2200" dirty="0" smtClean="0"/>
              <a:t>This </a:t>
            </a:r>
            <a:r>
              <a:rPr lang="en-GB" sz="2200" dirty="0"/>
              <a:t>is where the common sense has been letting us down</a:t>
            </a:r>
            <a:r>
              <a:rPr lang="en-GB" sz="2200" dirty="0" smtClean="0"/>
              <a:t>! We all know why! Young drivers always have been and continue to be ... </a:t>
            </a:r>
            <a:br>
              <a:rPr lang="en-GB" sz="2200" dirty="0" smtClean="0"/>
            </a:br>
            <a:endParaRPr lang="en-GB" sz="2200" dirty="0" smtClean="0"/>
          </a:p>
          <a:p>
            <a:pPr marL="685800" lvl="1"/>
            <a:r>
              <a:rPr lang="en-GB" sz="1800" dirty="0" smtClean="0"/>
              <a:t>Susceptible to peer </a:t>
            </a:r>
            <a:r>
              <a:rPr lang="en-GB" sz="1800" dirty="0"/>
              <a:t>pressure / showing </a:t>
            </a:r>
            <a:r>
              <a:rPr lang="en-GB" sz="1800" dirty="0" smtClean="0"/>
              <a:t>off</a:t>
            </a:r>
          </a:p>
          <a:p>
            <a:pPr marL="685800" lvl="1"/>
            <a:r>
              <a:rPr lang="en-GB" sz="1800" dirty="0"/>
              <a:t>Risk takers, especially young males </a:t>
            </a:r>
          </a:p>
          <a:p>
            <a:pPr marL="685800" lvl="1"/>
            <a:r>
              <a:rPr lang="en-GB" sz="1800" dirty="0" smtClean="0"/>
              <a:t>Inexperienced </a:t>
            </a:r>
            <a:r>
              <a:rPr lang="en-GB" sz="1800" dirty="0"/>
              <a:t>/ </a:t>
            </a:r>
            <a:r>
              <a:rPr lang="en-GB" sz="1800" dirty="0" smtClean="0"/>
              <a:t>over-confident</a:t>
            </a:r>
          </a:p>
          <a:p>
            <a:pPr marL="685800" lvl="1"/>
            <a:r>
              <a:rPr lang="en-GB" sz="1800" dirty="0" smtClean="0"/>
              <a:t>Feel invincible</a:t>
            </a:r>
          </a:p>
          <a:p>
            <a:pPr marL="685800" lvl="1"/>
            <a:r>
              <a:rPr lang="en-GB" sz="1800" dirty="0" smtClean="0"/>
              <a:t>Studies </a:t>
            </a:r>
            <a:r>
              <a:rPr lang="en-GB" sz="1800" dirty="0"/>
              <a:t>show frontal lobe of the brain doesn’t fully mature  </a:t>
            </a:r>
            <a:r>
              <a:rPr lang="en-GB" sz="1800" dirty="0" smtClean="0"/>
              <a:t/>
            </a:r>
            <a:br>
              <a:rPr lang="en-GB" sz="1800" dirty="0" smtClean="0"/>
            </a:br>
            <a:r>
              <a:rPr lang="en-GB" sz="1800" dirty="0" smtClean="0"/>
              <a:t>until </a:t>
            </a:r>
            <a:r>
              <a:rPr lang="en-GB" sz="1800" dirty="0"/>
              <a:t>mid </a:t>
            </a:r>
            <a:r>
              <a:rPr lang="en-GB" sz="1800" dirty="0" smtClean="0"/>
              <a:t>20s – the area </a:t>
            </a:r>
            <a:r>
              <a:rPr lang="en-GB" sz="1800" dirty="0"/>
              <a:t>that helps us to </a:t>
            </a:r>
            <a:r>
              <a:rPr lang="en-GB" sz="1800" dirty="0" smtClean="0"/>
              <a:t>control</a:t>
            </a:r>
            <a:br>
              <a:rPr lang="en-GB" sz="1800" dirty="0" smtClean="0"/>
            </a:br>
            <a:r>
              <a:rPr lang="en-GB" sz="1800" dirty="0" smtClean="0"/>
              <a:t>emotions </a:t>
            </a:r>
            <a:r>
              <a:rPr lang="en-GB" sz="1800" dirty="0"/>
              <a:t>and </a:t>
            </a:r>
            <a:r>
              <a:rPr lang="en-GB" sz="1800" dirty="0" smtClean="0"/>
              <a:t>impulse</a:t>
            </a:r>
          </a:p>
          <a:p>
            <a:pPr marL="685800" lvl="1"/>
            <a:r>
              <a:rPr lang="en-GB" sz="1800" dirty="0" smtClean="0"/>
              <a:t>More likely to drive </a:t>
            </a:r>
            <a:r>
              <a:rPr lang="en-GB" sz="1800" dirty="0"/>
              <a:t>at night </a:t>
            </a:r>
            <a:endParaRPr lang="en-GB" sz="1800" dirty="0" smtClean="0"/>
          </a:p>
          <a:p>
            <a:pPr marL="685800" lvl="1"/>
            <a:r>
              <a:rPr lang="en-GB" sz="1800" dirty="0" smtClean="0"/>
              <a:t>More likely to be surrounded by Alcohol </a:t>
            </a:r>
            <a:r>
              <a:rPr lang="en-GB" sz="1800" dirty="0"/>
              <a:t>/ </a:t>
            </a:r>
            <a:r>
              <a:rPr lang="en-GB" sz="1800" dirty="0" smtClean="0"/>
              <a:t>Drugs</a:t>
            </a:r>
            <a:br>
              <a:rPr lang="en-GB" sz="1800" dirty="0" smtClean="0"/>
            </a:br>
            <a:endParaRPr lang="en-GB" sz="1800" dirty="0" smtClean="0"/>
          </a:p>
          <a:p>
            <a:pPr marL="285750" indent="-285750"/>
            <a:endParaRPr lang="en-GB" sz="2200" dirty="0"/>
          </a:p>
          <a:p>
            <a:pPr marL="285750" indent="-285750"/>
            <a:r>
              <a:rPr lang="en-GB" sz="2200" dirty="0" smtClean="0"/>
              <a:t>But </a:t>
            </a:r>
            <a:r>
              <a:rPr lang="en-GB" sz="2200" b="1" u="sng" dirty="0" smtClean="0"/>
              <a:t>all</a:t>
            </a:r>
            <a:r>
              <a:rPr lang="en-GB" sz="2200" dirty="0" smtClean="0"/>
              <a:t> drivers are susceptible to emotions – accidents are rarely a lack of driving skill but rather distraction/stress/lack of planning/rush</a:t>
            </a:r>
            <a:r>
              <a:rPr lang="en-GB" dirty="0" smtClean="0"/>
              <a:t/>
            </a:r>
            <a:br>
              <a:rPr lang="en-GB" dirty="0" smtClean="0"/>
            </a:br>
            <a:endParaRPr lang="en-GB" dirty="0"/>
          </a:p>
          <a:p>
            <a:endParaRPr lang="en-GB" dirty="0"/>
          </a:p>
        </p:txBody>
      </p:sp>
      <p:sp>
        <p:nvSpPr>
          <p:cNvPr id="4" name="&quot;No&quot; Symbol 3"/>
          <p:cNvSpPr/>
          <p:nvPr/>
        </p:nvSpPr>
        <p:spPr>
          <a:xfrm>
            <a:off x="6321433" y="1879330"/>
            <a:ext cx="2324252" cy="2013173"/>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5" name="TextBox 4"/>
          <p:cNvSpPr txBox="1"/>
          <p:nvPr/>
        </p:nvSpPr>
        <p:spPr>
          <a:xfrm rot="20733943">
            <a:off x="6420809" y="2152018"/>
            <a:ext cx="2077641" cy="1384995"/>
          </a:xfrm>
          <a:prstGeom prst="rect">
            <a:avLst/>
          </a:prstGeom>
          <a:noFill/>
        </p:spPr>
        <p:txBody>
          <a:bodyPr wrap="square" rtlCol="0">
            <a:spAutoFit/>
          </a:bodyPr>
          <a:lstStyle/>
          <a:p>
            <a:pPr algn="ctr"/>
            <a:r>
              <a:rPr lang="en-GB" sz="2800" b="1" dirty="0" smtClean="0">
                <a:solidFill>
                  <a:srgbClr val="FFFF00"/>
                </a:solidFill>
              </a:rPr>
              <a:t>A Seriously Dangerous Mix</a:t>
            </a:r>
            <a:endParaRPr lang="en-GB" sz="2800" b="1" dirty="0">
              <a:solidFill>
                <a:srgbClr val="FFFF00"/>
              </a:solidFill>
            </a:endParaRPr>
          </a:p>
        </p:txBody>
      </p:sp>
      <p:sp>
        <p:nvSpPr>
          <p:cNvPr id="6" name="TextBox 5"/>
          <p:cNvSpPr txBox="1"/>
          <p:nvPr/>
        </p:nvSpPr>
        <p:spPr>
          <a:xfrm>
            <a:off x="3847214" y="4941168"/>
            <a:ext cx="5297928" cy="1754326"/>
          </a:xfrm>
          <a:prstGeom prst="rect">
            <a:avLst/>
          </a:prstGeom>
          <a:noFill/>
        </p:spPr>
        <p:txBody>
          <a:bodyPr wrap="square" rtlCol="0">
            <a:spAutoFit/>
          </a:bodyPr>
          <a:lstStyle/>
          <a:p>
            <a:pPr marL="285750" indent="-285750">
              <a:buFont typeface="Arial" pitchFamily="34" charset="0"/>
              <a:buChar char="•"/>
            </a:pPr>
            <a:r>
              <a:rPr lang="en-GB" dirty="0" smtClean="0"/>
              <a:t>Are ADIs giving good enough training</a:t>
            </a:r>
            <a:r>
              <a:rPr lang="en-GB" dirty="0"/>
              <a:t>?????? </a:t>
            </a:r>
            <a:r>
              <a:rPr lang="en-GB" dirty="0" smtClean="0"/>
              <a:t/>
            </a:r>
            <a:br>
              <a:rPr lang="en-GB" dirty="0" smtClean="0"/>
            </a:br>
            <a:r>
              <a:rPr lang="en-GB" dirty="0" smtClean="0"/>
              <a:t>Are we just teaching ‘pupils’  to </a:t>
            </a:r>
            <a:r>
              <a:rPr lang="en-GB" dirty="0"/>
              <a:t>‘pass the test’ </a:t>
            </a:r>
            <a:r>
              <a:rPr lang="en-GB" dirty="0" smtClean="0"/>
              <a:t/>
            </a:r>
            <a:br>
              <a:rPr lang="en-GB" dirty="0" smtClean="0"/>
            </a:br>
            <a:r>
              <a:rPr lang="en-GB" dirty="0" smtClean="0"/>
              <a:t>not </a:t>
            </a:r>
            <a:r>
              <a:rPr lang="en-GB" dirty="0"/>
              <a:t>‘to really drive</a:t>
            </a:r>
            <a:r>
              <a:rPr lang="en-GB" dirty="0" smtClean="0"/>
              <a:t>’?</a:t>
            </a:r>
            <a:br>
              <a:rPr lang="en-GB" dirty="0" smtClean="0"/>
            </a:br>
            <a:endParaRPr lang="en-GB" dirty="0" smtClean="0"/>
          </a:p>
          <a:p>
            <a:pPr marL="285750" indent="-285750">
              <a:buFont typeface="Arial" pitchFamily="34" charset="0"/>
              <a:buChar char="•"/>
            </a:pPr>
            <a:r>
              <a:rPr lang="en-GB" dirty="0" smtClean="0"/>
              <a:t>This is not going unnoticed by the powers that be….</a:t>
            </a:r>
          </a:p>
          <a:p>
            <a:endParaRPr lang="en-GB" dirty="0"/>
          </a:p>
        </p:txBody>
      </p:sp>
      <p:sp>
        <p:nvSpPr>
          <p:cNvPr id="8" name="Rectangle 7"/>
          <p:cNvSpPr/>
          <p:nvPr/>
        </p:nvSpPr>
        <p:spPr>
          <a:xfrm>
            <a:off x="245673" y="4744322"/>
            <a:ext cx="36004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New Question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60648"/>
            <a:ext cx="1281808" cy="79960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335" y="260648"/>
            <a:ext cx="1281808" cy="799604"/>
          </a:xfrm>
          <a:prstGeom prst="rect">
            <a:avLst/>
          </a:prstGeom>
        </p:spPr>
      </p:pic>
    </p:spTree>
    <p:extLst>
      <p:ext uri="{BB962C8B-B14F-4D97-AF65-F5344CB8AC3E}">
        <p14:creationId xmlns:p14="http://schemas.microsoft.com/office/powerpoint/2010/main" val="14758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996</Words>
  <Application>Microsoft Office PowerPoint</Application>
  <PresentationFormat>On-screen Show (4:3)</PresentationFormat>
  <Paragraphs>229</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Client Centred Learning  (CCL)</vt:lpstr>
      <vt:lpstr>Introduction</vt:lpstr>
      <vt:lpstr>You might be doing a lot of this already but not appreciate it, and ….....</vt:lpstr>
      <vt:lpstr>Well, most of it, but traditional instructing and ADI training haven’t always been based on common sense…..</vt:lpstr>
      <vt:lpstr>Traditional Instruction</vt:lpstr>
      <vt:lpstr>Who knows what they really think, feel or believe??….</vt:lpstr>
      <vt:lpstr>Traditional Instruction - fit for purpose?</vt:lpstr>
      <vt:lpstr>PowerPoint Presentation</vt:lpstr>
      <vt:lpstr>What’s behind the statistics?</vt:lpstr>
      <vt:lpstr>The GDE Matrix and the HERMES Project</vt:lpstr>
      <vt:lpstr>Goals for Driver Education (2002)</vt:lpstr>
      <vt:lpstr>Meet Jordan and the Lanark Young Team (LYT)</vt:lpstr>
      <vt:lpstr>PowerPoint Presentation</vt:lpstr>
      <vt:lpstr>So what actually is Client  Centred Learning?</vt:lpstr>
      <vt:lpstr>Learning Styles</vt:lpstr>
      <vt:lpstr>Key Coaching Skills</vt:lpstr>
      <vt:lpstr>Key Coaching Skills</vt:lpstr>
      <vt:lpstr>Benefits of Client Centred Learning</vt:lpstr>
      <vt:lpstr>Why do we need to take notice?</vt:lpstr>
      <vt:lpstr>CCL Quick Tips</vt:lpstr>
      <vt:lpstr>My Conclusions – a changing role….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Centred Learning (CCL)</dc:title>
  <dc:creator>The Mays</dc:creator>
  <cp:lastModifiedBy>The Mays</cp:lastModifiedBy>
  <cp:revision>95</cp:revision>
  <dcterms:created xsi:type="dcterms:W3CDTF">2013-08-11T06:30:04Z</dcterms:created>
  <dcterms:modified xsi:type="dcterms:W3CDTF">2013-08-18T17:13:40Z</dcterms:modified>
</cp:coreProperties>
</file>